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3" r:id="rId2"/>
    <p:sldMasterId id="2147483786" r:id="rId3"/>
  </p:sldMasterIdLst>
  <p:notesMasterIdLst>
    <p:notesMasterId r:id="rId12"/>
  </p:notesMasterIdLst>
  <p:sldIdLst>
    <p:sldId id="2147476315" r:id="rId4"/>
    <p:sldId id="294" r:id="rId5"/>
    <p:sldId id="2147476318" r:id="rId6"/>
    <p:sldId id="2147476316" r:id="rId7"/>
    <p:sldId id="2147476319" r:id="rId8"/>
    <p:sldId id="2147476322" r:id="rId9"/>
    <p:sldId id="2147476320" r:id="rId10"/>
    <p:sldId id="214747632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8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1188C-6627-41BA-B637-A656062EDB62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09A7B-EB54-4371-9912-506FB4FB4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11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Speaker Notes:</a:t>
            </a:r>
          </a:p>
          <a:p>
            <a:endParaRPr lang="en-GB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clients and/or intermediaries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points: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creating your slide deck, consider the following points: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client/intermediary has provided a brief, ensure you answer all of their questions through your slide deck 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you’re hosting the meeting, consider the audience and topic and ensure the relevant Bupa people are attending the meeting 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Brief the presenting team accordingly e.g. relationship history, high claims, attendees etc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topics and assign roles to presenting team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Rehearse with team to ensure consistent story and aligned messaging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Considerations: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 name can be added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3DAE1-F1D5-C746-AA1E-AC2E411263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7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C31BA-67D8-413F-A5DD-028125073D1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901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202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065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640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25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2C89-3F38-74E5-7D5F-DB6732BEE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414EF-F607-1A90-2EDC-4D0CF265E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B613A-101E-31C7-7F13-57C67CDC8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F3C-D20C-4E56-9DB6-008C7D76342A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D1FF7-2375-7A10-CB55-67E608B31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4880E-3D22-8D37-267B-447FE309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7350-C07E-4DD2-8CED-9877DFBF2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87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3F53C-8DBE-2F01-1E26-7CA804099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C1C28-4745-4FF5-199C-E0AFD6019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464A6-D62B-2FE6-6F7D-FA56C167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F3C-D20C-4E56-9DB6-008C7D76342A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8D479-99E2-453E-D680-9F7B24DB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936EB-D772-4078-B148-55B320AF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7350-C07E-4DD2-8CED-9877DFBF2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14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6D942F-61A3-C2DB-43C6-0D97BB6F3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4A13D8-3183-00DB-D516-7CABB113F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B7020-DE81-400E-0B10-652CBA5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F3C-D20C-4E56-9DB6-008C7D76342A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A2BD8-83BC-8776-94AB-EAD414490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07B67-58B2-9F85-2854-DFDD0A7D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7350-C07E-4DD2-8CED-9877DFBF2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687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20DBFB-B27A-4152-B93B-E0544768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2886AB-F309-4048-8F99-FCDCD13F4C28}" type="datetime1">
              <a:rPr lang="en-GB" noProof="0" smtClean="0"/>
              <a:t>04/02/2025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609EE-8677-453E-B000-7C9D37C3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346EE-7757-43D9-8F90-C5A66E3A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128637-293C-4F87-8D53-0BE4379C8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337" y="310287"/>
            <a:ext cx="5238313" cy="853352"/>
          </a:xfrm>
        </p:spPr>
        <p:txBody>
          <a:bodyPr rtlCol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BCAE7BC-9D1D-42BA-A132-117B58540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337" y="981076"/>
            <a:ext cx="3581400" cy="365126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755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20DBFB-B27A-4152-B93B-E0544768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DE3DEC-F0B6-4CAF-8F6A-2318ACDE01DA}" type="datetime1">
              <a:rPr lang="en-GB" noProof="0" smtClean="0"/>
              <a:t>04/02/2025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609EE-8677-453E-B000-7C9D37C3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346EE-7757-43D9-8F90-C5A66E3A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128637-293C-4F87-8D53-0BE4379C8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337" y="310287"/>
            <a:ext cx="5238313" cy="853352"/>
          </a:xfrm>
        </p:spPr>
        <p:txBody>
          <a:bodyPr rtlCol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BCAE7BC-9D1D-42BA-A132-117B58540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337" y="981076"/>
            <a:ext cx="3581400" cy="365126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01FCC3-C0B6-411C-97C8-DCB57E6D3D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1470027"/>
            <a:ext cx="11487150" cy="472440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25009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Larg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roHeading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914401" y="1537845"/>
            <a:ext cx="6896100" cy="1368933"/>
          </a:xfrm>
        </p:spPr>
        <p:txBody>
          <a:bodyPr vert="horz" wrap="none" lIns="0" tIns="0" rIns="0" bIns="0" rtlCol="0" anchor="t" anchorCtr="0">
            <a:noAutofit/>
          </a:bodyPr>
          <a:lstStyle>
            <a:lvl1pPr>
              <a:defRPr lang="en-GB" sz="9750" baseline="0">
                <a:solidFill>
                  <a:schemeClr val="accent1"/>
                </a:solidFill>
                <a:latin typeface="Mute" panose="00000500000000000000" pitchFamily="50" charset="0"/>
              </a:defRPr>
            </a:lvl1pPr>
          </a:lstStyle>
          <a:p>
            <a:pPr lvl="0"/>
            <a:r>
              <a:rPr lang="en-US"/>
              <a:t>hero heading 1 here</a:t>
            </a:r>
            <a:endParaRPr lang="en-GB" dirty="0"/>
          </a:p>
        </p:txBody>
      </p:sp>
      <p:sp>
        <p:nvSpPr>
          <p:cNvPr id="3" name="HeroHeading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914401" y="2694305"/>
            <a:ext cx="6896100" cy="1616438"/>
          </a:xfrm>
          <a:noFill/>
        </p:spPr>
        <p:txBody>
          <a:bodyPr vert="horz" wrap="none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1000"/>
              </a:spcBef>
              <a:buNone/>
              <a:defRPr lang="en-GB" sz="13000">
                <a:gradFill flip="none" rotWithShape="1">
                  <a:gsLst>
                    <a:gs pos="100000">
                      <a:schemeClr val="accent1"/>
                    </a:gs>
                    <a:gs pos="0">
                      <a:schemeClr val="accent3"/>
                    </a:gs>
                  </a:gsLst>
                  <a:lin ang="7200000" scaled="0"/>
                  <a:tileRect/>
                </a:gradFill>
                <a:latin typeface="Grifo S" panose="02050803090505060204" pitchFamily="18" charset="0"/>
              </a:defRPr>
            </a:lvl1pPr>
          </a:lstStyle>
          <a:p>
            <a:pPr lvl="0"/>
            <a:r>
              <a:rPr lang="en-US" dirty="0"/>
              <a:t>hero head 2</a:t>
            </a:r>
            <a:endParaRPr lang="en-GB" dirty="0"/>
          </a:p>
        </p:txBody>
      </p:sp>
      <p:sp>
        <p:nvSpPr>
          <p:cNvPr id="7" name="Tagline"/>
          <p:cNvSpPr txBox="1"/>
          <p:nvPr userDrawn="1"/>
        </p:nvSpPr>
        <p:spPr>
          <a:xfrm>
            <a:off x="914401" y="6313717"/>
            <a:ext cx="1581459" cy="276999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en-GB" sz="1200" dirty="0">
                <a:solidFill>
                  <a:schemeClr val="tx2"/>
                </a:solidFill>
                <a:latin typeface="Mute Light" panose="00000400000000000000" pitchFamily="50" charset="0"/>
              </a:rPr>
              <a:t>welcome to brighter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3" y="381020"/>
            <a:ext cx="2054809" cy="41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4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Large">
    <p:bg>
      <p:bgPr>
        <a:gradFill flip="none" rotWithShape="1">
          <a:gsLst>
            <a:gs pos="30000">
              <a:schemeClr val="accent1"/>
            </a:gs>
            <a:gs pos="100000">
              <a:schemeClr val="accent3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roHeading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914401" y="1537845"/>
            <a:ext cx="6896100" cy="1368933"/>
          </a:xfrm>
        </p:spPr>
        <p:txBody>
          <a:bodyPr vert="horz" wrap="none" lIns="0" tIns="0" rIns="0" bIns="0" rtlCol="0" anchor="t" anchorCtr="0">
            <a:noAutofit/>
          </a:bodyPr>
          <a:lstStyle>
            <a:lvl1pPr>
              <a:defRPr lang="en-GB" sz="9750" baseline="0">
                <a:solidFill>
                  <a:schemeClr val="bg1"/>
                </a:solidFill>
                <a:latin typeface="Mute" panose="00000500000000000000" pitchFamily="50" charset="0"/>
              </a:defRPr>
            </a:lvl1pPr>
          </a:lstStyle>
          <a:p>
            <a:pPr lvl="0"/>
            <a:r>
              <a:rPr lang="en-US"/>
              <a:t>hero heading 1 here</a:t>
            </a:r>
            <a:endParaRPr lang="en-GB" dirty="0"/>
          </a:p>
        </p:txBody>
      </p:sp>
      <p:sp>
        <p:nvSpPr>
          <p:cNvPr id="3" name="HeroHeading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914401" y="2694305"/>
            <a:ext cx="6896100" cy="1360811648"/>
          </a:xfrm>
          <a:noFill/>
        </p:spPr>
        <p:txBody>
          <a:bodyPr vert="horz" wrap="none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1000"/>
              </a:spcBef>
              <a:buNone/>
              <a:defRPr lang="en-GB" sz="13000">
                <a:solidFill>
                  <a:schemeClr val="bg1"/>
                </a:solidFill>
                <a:latin typeface="Grifo S" panose="02050803090505060204" pitchFamily="18" charset="0"/>
              </a:defRPr>
            </a:lvl1pPr>
          </a:lstStyle>
          <a:p>
            <a:pPr lvl="0"/>
            <a:r>
              <a:rPr lang="en-US"/>
              <a:t>hero head 2</a:t>
            </a:r>
            <a:endParaRPr lang="en-GB" dirty="0"/>
          </a:p>
        </p:txBody>
      </p:sp>
      <p:sp>
        <p:nvSpPr>
          <p:cNvPr id="7" name="Tagline"/>
          <p:cNvSpPr txBox="1"/>
          <p:nvPr userDrawn="1"/>
        </p:nvSpPr>
        <p:spPr>
          <a:xfrm>
            <a:off x="914401" y="6313717"/>
            <a:ext cx="1581459" cy="276999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en-GB" sz="1200" dirty="0">
                <a:solidFill>
                  <a:schemeClr val="bg1"/>
                </a:solidFill>
                <a:latin typeface="Mute Light" panose="00000400000000000000" pitchFamily="50" charset="0"/>
              </a:rPr>
              <a:t>welcome to brighter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415332"/>
            <a:ext cx="2564004" cy="52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58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Medium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roHeading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914401" y="1553973"/>
            <a:ext cx="6896100" cy="427215"/>
          </a:xfrm>
        </p:spPr>
        <p:txBody>
          <a:bodyPr vert="horz" wrap="none" lIns="0" tIns="0" rIns="0" bIns="0" rtlCol="0" anchor="t" anchorCtr="0">
            <a:noAutofit/>
          </a:bodyPr>
          <a:lstStyle>
            <a:lvl1pPr>
              <a:defRPr lang="en-GB" sz="2880" baseline="0">
                <a:solidFill>
                  <a:schemeClr val="accent1"/>
                </a:solidFill>
                <a:latin typeface="Mute" panose="00000500000000000000" pitchFamily="50" charset="0"/>
              </a:defRPr>
            </a:lvl1pPr>
          </a:lstStyle>
          <a:p>
            <a:pPr lvl="0"/>
            <a:r>
              <a:rPr lang="en-US"/>
              <a:t>hero heading 1 here</a:t>
            </a:r>
            <a:endParaRPr lang="en-GB" dirty="0"/>
          </a:p>
        </p:txBody>
      </p:sp>
      <p:sp>
        <p:nvSpPr>
          <p:cNvPr id="3" name="HeroHeading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914401" y="1935607"/>
            <a:ext cx="6896100" cy="2445766"/>
          </a:xfrm>
          <a:noFill/>
        </p:spPr>
        <p:txBody>
          <a:bodyPr vert="horz" wrap="none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1000"/>
              </a:spcBef>
              <a:buNone/>
              <a:defRPr lang="en-GB" sz="9600">
                <a:gradFill flip="none" rotWithShape="1">
                  <a:gsLst>
                    <a:gs pos="100000">
                      <a:schemeClr val="accent1"/>
                    </a:gs>
                    <a:gs pos="0">
                      <a:schemeClr val="accent3"/>
                    </a:gs>
                  </a:gsLst>
                  <a:lin ang="7200000" scaled="0"/>
                  <a:tileRect/>
                </a:gradFill>
                <a:latin typeface="Grifo S" panose="02050803090505060204" pitchFamily="18" charset="0"/>
              </a:defRPr>
            </a:lvl1pPr>
          </a:lstStyle>
          <a:p>
            <a:pPr lvl="0"/>
            <a:r>
              <a:rPr lang="en-US"/>
              <a:t>hero head 2</a:t>
            </a:r>
            <a:endParaRPr lang="en-GB" dirty="0"/>
          </a:p>
        </p:txBody>
      </p:sp>
      <p:sp>
        <p:nvSpPr>
          <p:cNvPr id="7" name="Tagline"/>
          <p:cNvSpPr txBox="1"/>
          <p:nvPr userDrawn="1"/>
        </p:nvSpPr>
        <p:spPr>
          <a:xfrm>
            <a:off x="914401" y="6313717"/>
            <a:ext cx="1581459" cy="276999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en-GB" sz="1200" dirty="0">
                <a:solidFill>
                  <a:schemeClr val="tx2"/>
                </a:solidFill>
                <a:latin typeface="Mute Light" panose="00000400000000000000" pitchFamily="50" charset="0"/>
              </a:rPr>
              <a:t>welcome to brighter</a:t>
            </a:r>
          </a:p>
        </p:txBody>
      </p:sp>
      <p:pic>
        <p:nvPicPr>
          <p:cNvPr id="4" name="FrontCover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17" y="572389"/>
            <a:ext cx="1591059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60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Medium">
    <p:bg>
      <p:bgPr>
        <a:gradFill flip="none" rotWithShape="1">
          <a:gsLst>
            <a:gs pos="30000">
              <a:schemeClr val="accent1"/>
            </a:gs>
            <a:gs pos="100000">
              <a:schemeClr val="accent3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roHeading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914401" y="1553973"/>
            <a:ext cx="6896100" cy="427215"/>
          </a:xfrm>
        </p:spPr>
        <p:txBody>
          <a:bodyPr vert="horz" wrap="none" lIns="0" tIns="0" rIns="0" bIns="0" rtlCol="0" anchor="t" anchorCtr="0">
            <a:noAutofit/>
          </a:bodyPr>
          <a:lstStyle>
            <a:lvl1pPr>
              <a:defRPr lang="en-GB" sz="2880" baseline="0">
                <a:solidFill>
                  <a:schemeClr val="bg1"/>
                </a:solidFill>
                <a:latin typeface="Mute" panose="00000500000000000000" pitchFamily="50" charset="0"/>
              </a:defRPr>
            </a:lvl1pPr>
          </a:lstStyle>
          <a:p>
            <a:pPr lvl="0"/>
            <a:r>
              <a:rPr lang="en-US"/>
              <a:t>hero heading 1 here</a:t>
            </a:r>
            <a:endParaRPr lang="en-GB" dirty="0"/>
          </a:p>
        </p:txBody>
      </p:sp>
      <p:sp>
        <p:nvSpPr>
          <p:cNvPr id="3" name="HeroHeading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914401" y="1935607"/>
            <a:ext cx="6896100" cy="2445766"/>
          </a:xfrm>
          <a:noFill/>
        </p:spPr>
        <p:txBody>
          <a:bodyPr vert="horz" wrap="none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1000"/>
              </a:spcBef>
              <a:buNone/>
              <a:defRPr lang="en-GB" sz="9600">
                <a:solidFill>
                  <a:schemeClr val="bg1"/>
                </a:solidFill>
                <a:latin typeface="Grifo S" panose="02050803090505060204" pitchFamily="18" charset="0"/>
              </a:defRPr>
            </a:lvl1pPr>
          </a:lstStyle>
          <a:p>
            <a:pPr lvl="0"/>
            <a:r>
              <a:rPr lang="en-US"/>
              <a:t>hero head 2</a:t>
            </a:r>
            <a:endParaRPr lang="en-GB" dirty="0"/>
          </a:p>
        </p:txBody>
      </p:sp>
      <p:sp>
        <p:nvSpPr>
          <p:cNvPr id="7" name="Tagline"/>
          <p:cNvSpPr txBox="1"/>
          <p:nvPr userDrawn="1"/>
        </p:nvSpPr>
        <p:spPr>
          <a:xfrm>
            <a:off x="914401" y="6313717"/>
            <a:ext cx="1581459" cy="276999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en-GB" sz="1200" dirty="0">
                <a:solidFill>
                  <a:schemeClr val="bg1"/>
                </a:solidFill>
                <a:latin typeface="Mute Light" panose="00000400000000000000" pitchFamily="50" charset="0"/>
              </a:rPr>
              <a:t>welcome to brighter</a:t>
            </a:r>
          </a:p>
        </p:txBody>
      </p:sp>
    </p:spTree>
    <p:extLst>
      <p:ext uri="{BB962C8B-B14F-4D97-AF65-F5344CB8AC3E}">
        <p14:creationId xmlns:p14="http://schemas.microsoft.com/office/powerpoint/2010/main" val="3890173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mall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roHeading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914401" y="1529080"/>
            <a:ext cx="6896100" cy="272390"/>
          </a:xfrm>
        </p:spPr>
        <p:txBody>
          <a:bodyPr vert="horz" wrap="none" lIns="0" tIns="0" rIns="0" bIns="0" rtlCol="0" anchor="t" anchorCtr="0">
            <a:noAutofit/>
          </a:bodyPr>
          <a:lstStyle>
            <a:lvl1pPr>
              <a:defRPr lang="en-GB" sz="1200" baseline="0">
                <a:solidFill>
                  <a:schemeClr val="accent1"/>
                </a:solidFill>
                <a:latin typeface="Mute" panose="00000500000000000000" pitchFamily="50" charset="0"/>
              </a:defRPr>
            </a:lvl1pPr>
          </a:lstStyle>
          <a:p>
            <a:pPr lvl="0"/>
            <a:r>
              <a:rPr lang="en-US"/>
              <a:t>hero heading 1 here</a:t>
            </a:r>
            <a:endParaRPr lang="en-GB" dirty="0"/>
          </a:p>
        </p:txBody>
      </p:sp>
      <p:sp>
        <p:nvSpPr>
          <p:cNvPr id="3" name="HeroHeading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914401" y="1704088"/>
            <a:ext cx="6896100" cy="3172587"/>
          </a:xfrm>
          <a:noFill/>
        </p:spPr>
        <p:txBody>
          <a:bodyPr vert="horz" wrap="none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1000"/>
              </a:spcBef>
              <a:buNone/>
              <a:defRPr lang="en-GB" sz="8000">
                <a:gradFill flip="none" rotWithShape="1">
                  <a:gsLst>
                    <a:gs pos="100000">
                      <a:schemeClr val="accent1"/>
                    </a:gs>
                    <a:gs pos="0">
                      <a:schemeClr val="accent3"/>
                    </a:gs>
                  </a:gsLst>
                  <a:lin ang="7200000" scaled="0"/>
                  <a:tileRect/>
                </a:gradFill>
                <a:latin typeface="Grifo S" panose="02050803090505060204" pitchFamily="18" charset="0"/>
              </a:defRPr>
            </a:lvl1pPr>
          </a:lstStyle>
          <a:p>
            <a:pPr lvl="0"/>
            <a:r>
              <a:rPr lang="en-US"/>
              <a:t>hero head 2</a:t>
            </a:r>
            <a:endParaRPr lang="en-GB" dirty="0"/>
          </a:p>
        </p:txBody>
      </p:sp>
      <p:sp>
        <p:nvSpPr>
          <p:cNvPr id="7" name="Tagline"/>
          <p:cNvSpPr txBox="1"/>
          <p:nvPr userDrawn="1"/>
        </p:nvSpPr>
        <p:spPr>
          <a:xfrm>
            <a:off x="914401" y="6313717"/>
            <a:ext cx="1581459" cy="276999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en-GB" sz="1200" dirty="0">
                <a:solidFill>
                  <a:schemeClr val="tx2"/>
                </a:solidFill>
                <a:latin typeface="Mute Light" panose="00000400000000000000" pitchFamily="50" charset="0"/>
              </a:rPr>
              <a:t>welcome to brighter</a:t>
            </a:r>
          </a:p>
        </p:txBody>
      </p:sp>
      <p:pic>
        <p:nvPicPr>
          <p:cNvPr id="4" name="FrontCover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17" y="572389"/>
            <a:ext cx="1591059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18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mall">
    <p:bg>
      <p:bgPr>
        <a:gradFill flip="none" rotWithShape="1">
          <a:gsLst>
            <a:gs pos="30000">
              <a:schemeClr val="accent1"/>
            </a:gs>
            <a:gs pos="100000">
              <a:schemeClr val="accent3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roHeading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914401" y="1529080"/>
            <a:ext cx="6896100" cy="272390"/>
          </a:xfrm>
        </p:spPr>
        <p:txBody>
          <a:bodyPr vert="horz" wrap="none" lIns="0" tIns="0" rIns="0" bIns="0" rtlCol="0" anchor="t" anchorCtr="0">
            <a:noAutofit/>
          </a:bodyPr>
          <a:lstStyle>
            <a:lvl1pPr>
              <a:defRPr lang="en-GB" sz="1200" baseline="0">
                <a:solidFill>
                  <a:schemeClr val="bg1"/>
                </a:solidFill>
                <a:latin typeface="Mute" panose="00000500000000000000" pitchFamily="50" charset="0"/>
              </a:defRPr>
            </a:lvl1pPr>
          </a:lstStyle>
          <a:p>
            <a:pPr lvl="0"/>
            <a:r>
              <a:rPr lang="en-US"/>
              <a:t>hero heading 1 here</a:t>
            </a:r>
            <a:endParaRPr lang="en-GB" dirty="0"/>
          </a:p>
        </p:txBody>
      </p:sp>
      <p:sp>
        <p:nvSpPr>
          <p:cNvPr id="3" name="HeroHeading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914401" y="1704088"/>
            <a:ext cx="6896100" cy="3172587"/>
          </a:xfrm>
          <a:noFill/>
        </p:spPr>
        <p:txBody>
          <a:bodyPr vert="horz" wrap="none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1000"/>
              </a:spcBef>
              <a:buNone/>
              <a:defRPr lang="en-GB" sz="8000">
                <a:solidFill>
                  <a:schemeClr val="bg1"/>
                </a:solidFill>
                <a:latin typeface="Grifo S" panose="02050803090505060204" pitchFamily="18" charset="0"/>
              </a:defRPr>
            </a:lvl1pPr>
          </a:lstStyle>
          <a:p>
            <a:pPr lvl="0"/>
            <a:r>
              <a:rPr lang="en-US"/>
              <a:t>hero head 2</a:t>
            </a:r>
            <a:endParaRPr lang="en-GB" dirty="0"/>
          </a:p>
        </p:txBody>
      </p:sp>
      <p:sp>
        <p:nvSpPr>
          <p:cNvPr id="7" name="Tagline"/>
          <p:cNvSpPr txBox="1"/>
          <p:nvPr userDrawn="1"/>
        </p:nvSpPr>
        <p:spPr>
          <a:xfrm>
            <a:off x="914401" y="6313717"/>
            <a:ext cx="1581459" cy="276999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en-GB" sz="1200" dirty="0">
                <a:solidFill>
                  <a:schemeClr val="bg1"/>
                </a:solidFill>
                <a:latin typeface="Mute Light" panose="00000400000000000000" pitchFamily="50" charset="0"/>
              </a:rPr>
              <a:t>welcome to brighter</a:t>
            </a:r>
          </a:p>
        </p:txBody>
      </p:sp>
      <p:pic>
        <p:nvPicPr>
          <p:cNvPr id="4" name="FrontCover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17" y="572389"/>
            <a:ext cx="1591059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2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54FD8-2135-8C5F-A138-38313A6D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A4383-D079-DA37-9729-B06CB5E81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E0527-4264-F342-4905-D5357E94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F3C-D20C-4E56-9DB6-008C7D76342A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8916C-BCC2-9FCA-63C9-BE502332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2A0FA-C673-E936-D6C5-4B48323D5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7350-C07E-4DD2-8CED-9877DFBF2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0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6214111" y="6580191"/>
            <a:ext cx="4191000" cy="16848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1500"/>
            <a:ext cx="10113264" cy="95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88752" y="6324602"/>
            <a:ext cx="688848" cy="277811"/>
          </a:xfrm>
          <a:prstGeom prst="rect">
            <a:avLst/>
          </a:prstGeom>
        </p:spPr>
        <p:txBody>
          <a:bodyPr/>
          <a:lstStyle/>
          <a:p>
            <a:fld id="{69551C3F-E5B5-49AF-A85B-7D3B4FA182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648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lor background">
    <p:bg>
      <p:bgPr>
        <a:gradFill>
          <a:gsLst>
            <a:gs pos="30000">
              <a:schemeClr val="accent1"/>
            </a:gs>
            <a:gs pos="100000">
              <a:schemeClr val="accent3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6214111" y="6580191"/>
            <a:ext cx="4191000" cy="16848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1500"/>
            <a:ext cx="10113264" cy="952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88752" y="6324602"/>
            <a:ext cx="688848" cy="277811"/>
          </a:xfrm>
          <a:prstGeom prst="rect">
            <a:avLst/>
          </a:prstGeom>
        </p:spPr>
        <p:txBody>
          <a:bodyPr/>
          <a:lstStyle/>
          <a:p>
            <a:fld id="{69551C3F-E5B5-49AF-A85B-7D3B4FA1826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324600"/>
            <a:ext cx="874779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59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ext on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6214111" y="6580191"/>
            <a:ext cx="4191000" cy="16848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1500"/>
            <a:ext cx="7486651" cy="4381500"/>
          </a:xfrm>
        </p:spPr>
        <p:txBody>
          <a:bodyPr>
            <a:normAutofit/>
          </a:bodyPr>
          <a:lstStyle>
            <a:lvl1pPr>
              <a:defRPr sz="4000">
                <a:gradFill>
                  <a:gsLst>
                    <a:gs pos="30000">
                      <a:schemeClr val="accent1"/>
                    </a:gs>
                    <a:gs pos="100000">
                      <a:schemeClr val="accent3"/>
                    </a:gs>
                  </a:gsLst>
                  <a:lin ang="189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88752" y="6324602"/>
            <a:ext cx="688848" cy="277811"/>
          </a:xfrm>
          <a:prstGeom prst="rect">
            <a:avLst/>
          </a:prstGeom>
        </p:spPr>
        <p:txBody>
          <a:bodyPr/>
          <a:lstStyle/>
          <a:p>
            <a:fld id="{69551C3F-E5B5-49AF-A85B-7D3B4FA1826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324600"/>
            <a:ext cx="874779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98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6214111" y="6580191"/>
            <a:ext cx="4191000" cy="16848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88752" y="6324602"/>
            <a:ext cx="688848" cy="277811"/>
          </a:xfrm>
          <a:prstGeom prst="rect">
            <a:avLst/>
          </a:prstGeom>
        </p:spPr>
        <p:txBody>
          <a:bodyPr/>
          <a:lstStyle/>
          <a:p>
            <a:fld id="{69551C3F-E5B5-49AF-A85B-7D3B4FA1826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324600"/>
            <a:ext cx="874779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99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6214111" y="6580191"/>
            <a:ext cx="4191000" cy="16848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88752" y="6324602"/>
            <a:ext cx="688848" cy="277811"/>
          </a:xfrm>
          <a:prstGeom prst="rect">
            <a:avLst/>
          </a:prstGeom>
        </p:spPr>
        <p:txBody>
          <a:bodyPr/>
          <a:lstStyle/>
          <a:p>
            <a:fld id="{69551C3F-E5B5-49AF-A85B-7D3B4FA1826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324600"/>
            <a:ext cx="874779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2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">
    <p:bg>
      <p:bgPr>
        <a:gradFill>
          <a:gsLst>
            <a:gs pos="30000">
              <a:schemeClr val="accent1"/>
            </a:gs>
            <a:gs pos="100000">
              <a:schemeClr val="accent3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6214111" y="6580191"/>
            <a:ext cx="4191000" cy="16848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88752" y="6324602"/>
            <a:ext cx="688848" cy="277811"/>
          </a:xfrm>
          <a:prstGeom prst="rect">
            <a:avLst/>
          </a:prstGeom>
        </p:spPr>
        <p:txBody>
          <a:bodyPr/>
          <a:lstStyle/>
          <a:p>
            <a:fld id="{69551C3F-E5B5-49AF-A85B-7D3B4FA1826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324600"/>
            <a:ext cx="874779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11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6214111" y="6580191"/>
            <a:ext cx="4191000" cy="16848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1500"/>
            <a:ext cx="7486651" cy="4381500"/>
          </a:xfrm>
        </p:spPr>
        <p:txBody>
          <a:bodyPr>
            <a:normAutofit/>
          </a:bodyPr>
          <a:lstStyle>
            <a:lvl1pPr>
              <a:defRPr sz="4000">
                <a:gradFill>
                  <a:gsLst>
                    <a:gs pos="30000">
                      <a:schemeClr val="accent1"/>
                    </a:gs>
                    <a:gs pos="100000">
                      <a:schemeClr val="accent3"/>
                    </a:gs>
                  </a:gsLst>
                  <a:lin ang="189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88752" y="6324602"/>
            <a:ext cx="688848" cy="277811"/>
          </a:xfrm>
          <a:prstGeom prst="rect">
            <a:avLst/>
          </a:prstGeom>
        </p:spPr>
        <p:txBody>
          <a:bodyPr/>
          <a:lstStyle/>
          <a:p>
            <a:fld id="{69551C3F-E5B5-49AF-A85B-7D3B4FA1826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324600"/>
            <a:ext cx="874779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17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752" y="6324602"/>
            <a:ext cx="688848" cy="277811"/>
          </a:xfrm>
          <a:prstGeom prst="rect">
            <a:avLst/>
          </a:prstGeom>
        </p:spPr>
        <p:txBody>
          <a:bodyPr/>
          <a:lstStyle/>
          <a:p>
            <a:fld id="{69551C3F-E5B5-49AF-A85B-7D3B4FA182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710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1"/>
            <a:ext cx="4754880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981201"/>
            <a:ext cx="4754880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88752" y="6324602"/>
            <a:ext cx="688848" cy="277811"/>
          </a:xfrm>
          <a:prstGeom prst="rect">
            <a:avLst/>
          </a:prstGeom>
        </p:spPr>
        <p:txBody>
          <a:bodyPr/>
          <a:lstStyle/>
          <a:p>
            <a:fld id="{69551C3F-E5B5-49AF-A85B-7D3B4FA182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062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1"/>
            <a:ext cx="2926080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88752" y="6324602"/>
            <a:ext cx="688848" cy="277811"/>
          </a:xfrm>
          <a:prstGeom prst="rect">
            <a:avLst/>
          </a:prstGeom>
        </p:spPr>
        <p:txBody>
          <a:bodyPr/>
          <a:lstStyle/>
          <a:p>
            <a:fld id="{69551C3F-E5B5-49AF-A85B-7D3B4FA1826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343400" y="1981199"/>
            <a:ext cx="2926080" cy="41957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810500" y="1981199"/>
            <a:ext cx="2926080" cy="41957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71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12D60-0D8D-9A91-11B5-0509A25F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25EDA-4458-3E82-451F-4845E3376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F9420-1266-7C71-5451-A6EC3AC2C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F3C-D20C-4E56-9DB6-008C7D76342A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60D13-24B0-BED6-51BD-C1D1CA89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C0A6F-92FB-94E5-F052-515C014C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7350-C07E-4DD2-8CED-9877DFBF2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789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752" y="6324602"/>
            <a:ext cx="688848" cy="277811"/>
          </a:xfrm>
          <a:prstGeom prst="rect">
            <a:avLst/>
          </a:prstGeom>
        </p:spPr>
        <p:txBody>
          <a:bodyPr/>
          <a:lstStyle/>
          <a:p>
            <a:fld id="{69551C3F-E5B5-49AF-A85B-7D3B4FA182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748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gradFill flip="none" rotWithShape="1">
          <a:gsLst>
            <a:gs pos="30000">
              <a:schemeClr val="accent1"/>
            </a:gs>
            <a:gs pos="100000">
              <a:schemeClr val="accent3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vider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568247"/>
            <a:ext cx="7765589" cy="280577"/>
          </a:xfrm>
          <a:noFill/>
        </p:spPr>
        <p:txBody>
          <a:bodyPr vert="horz" wrap="none" lIns="0" tIns="0" rIns="0" bIns="0" rtlCol="0" anchor="t" anchorCtr="0">
            <a:noAutofit/>
          </a:bodyPr>
          <a:lstStyle>
            <a:lvl1pPr marL="0" indent="0">
              <a:buNone/>
              <a:defRPr lang="en-US" b="1" baseline="0" smtClean="0">
                <a:solidFill>
                  <a:schemeClr val="bg1"/>
                </a:solidFill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GB" sz="1800">
                <a:latin typeface="+mn-lt"/>
              </a:defRPr>
            </a:lvl5pPr>
          </a:lstStyle>
          <a:p>
            <a:pPr lvl="0">
              <a:tabLst>
                <a:tab pos="1600200" algn="l"/>
              </a:tabLst>
            </a:pPr>
            <a:r>
              <a:rPr lang="en-US"/>
              <a:t>Enter Title Here</a:t>
            </a:r>
            <a:endParaRPr lang="en-US" dirty="0"/>
          </a:p>
        </p:txBody>
      </p:sp>
      <p:sp>
        <p:nvSpPr>
          <p:cNvPr id="6" name="Divider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00442"/>
            <a:ext cx="7765589" cy="280577"/>
          </a:xfrm>
          <a:noFill/>
        </p:spPr>
        <p:txBody>
          <a:bodyPr vert="horz" wrap="none" lIns="0" tIns="0" rIns="0" bIns="0" rtlCol="0" anchor="t" anchorCtr="0">
            <a:noAutofit/>
          </a:bodyPr>
          <a:lstStyle>
            <a:lvl1pPr marL="0" indent="0">
              <a:buNone/>
              <a:defRPr lang="en-US" b="0" baseline="0" smtClean="0">
                <a:solidFill>
                  <a:schemeClr val="bg1"/>
                </a:solidFill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GB" sz="1800">
                <a:latin typeface="+mn-lt"/>
              </a:defRPr>
            </a:lvl5pPr>
          </a:lstStyle>
          <a:p>
            <a:pPr lvl="0">
              <a:tabLst>
                <a:tab pos="1600200" algn="l"/>
              </a:tabLst>
            </a:pPr>
            <a:r>
              <a:rPr lang="en-US"/>
              <a:t>Enter Sub-title Here</a:t>
            </a:r>
            <a:endParaRPr lang="en-US" dirty="0"/>
          </a:p>
        </p:txBody>
      </p:sp>
      <p:sp>
        <p:nvSpPr>
          <p:cNvPr id="7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5166852" y="2928886"/>
            <a:ext cx="6336891" cy="5628095"/>
          </a:xfrm>
          <a:noFill/>
        </p:spPr>
        <p:txBody>
          <a:bodyPr vert="horz" wrap="none" lIns="0" tIns="0" rIns="0" bIns="0" rtlCol="0" anchor="b" anchorCtr="0">
            <a:noAutofit/>
          </a:bodyPr>
          <a:lstStyle>
            <a:lvl1pPr marL="0" indent="0" algn="r">
              <a:buNone/>
              <a:defRPr lang="en-US" sz="50000" b="1" dirty="0" smtClean="0">
                <a:solidFill>
                  <a:schemeClr val="bg1"/>
                </a:solidFill>
                <a:latin typeface="Grifo S" panose="02050803090505060204" pitchFamily="18" charset="0"/>
              </a:defRPr>
            </a:lvl1pPr>
          </a:lstStyle>
          <a:p>
            <a:pPr lvl="0">
              <a:tabLst>
                <a:tab pos="1600200" algn="l"/>
              </a:tabLst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23847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agline">
    <p:bg>
      <p:bgPr>
        <a:gradFill flip="none" rotWithShape="1">
          <a:gsLst>
            <a:gs pos="30000">
              <a:schemeClr val="accent1"/>
            </a:gs>
            <a:gs pos="100000">
              <a:schemeClr val="accent3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gImag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236" y="2427187"/>
            <a:ext cx="5199797" cy="196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4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">
    <p:bg>
      <p:bgPr>
        <a:gradFill flip="none" rotWithShape="1">
          <a:gsLst>
            <a:gs pos="30000">
              <a:schemeClr val="accent1"/>
            </a:gs>
            <a:gs pos="100000">
              <a:schemeClr val="accent3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Cover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767" y="3278126"/>
            <a:ext cx="2188468" cy="3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082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-legal">
    <p:bg>
      <p:bgPr>
        <a:gradFill flip="none" rotWithShape="1">
          <a:gsLst>
            <a:gs pos="30000">
              <a:schemeClr val="accent1"/>
            </a:gs>
            <a:gs pos="100000">
              <a:schemeClr val="accent3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Cover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767" y="3278126"/>
            <a:ext cx="2188468" cy="3017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1A0588-1E9B-8246-96A4-92BAD02C1055}"/>
              </a:ext>
            </a:extLst>
          </p:cNvPr>
          <p:cNvSpPr txBox="1"/>
          <p:nvPr userDrawn="1"/>
        </p:nvSpPr>
        <p:spPr>
          <a:xfrm>
            <a:off x="334297" y="4773326"/>
            <a:ext cx="11471880" cy="1746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n-lt"/>
              </a:rPr>
              <a:t>This is  where you can place sample legal text if you need it. </a:t>
            </a:r>
          </a:p>
        </p:txBody>
      </p:sp>
    </p:spTree>
    <p:extLst>
      <p:ext uri="{BB962C8B-B14F-4D97-AF65-F5344CB8AC3E}">
        <p14:creationId xmlns:p14="http://schemas.microsoft.com/office/powerpoint/2010/main" val="2655789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-Tagline">
    <p:bg>
      <p:bgPr>
        <a:gradFill flip="none" rotWithShape="1">
          <a:gsLst>
            <a:gs pos="30000">
              <a:schemeClr val="accent1"/>
            </a:gs>
            <a:gs pos="100000">
              <a:schemeClr val="accent3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767" y="3278124"/>
            <a:ext cx="2574887" cy="86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493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1500"/>
            <a:ext cx="10364400" cy="95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8000" y="6325200"/>
            <a:ext cx="2743200" cy="118464"/>
          </a:xfrm>
          <a:prstGeom prst="rect">
            <a:avLst/>
          </a:prstGeom>
        </p:spPr>
        <p:txBody>
          <a:bodyPr/>
          <a:lstStyle/>
          <a:p>
            <a:fld id="{C443D125-19A8-4485-BEC8-0104CB9B4588}" type="datetime1">
              <a:rPr lang="en-GB" smtClean="0"/>
              <a:t>04/02/2025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69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FA32F-FEC7-BFE0-DEFB-23C06E3A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4EAB-EA76-46E0-7674-9BF0222AC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C2D40-20F9-873B-152C-5005859A9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59E5E-DFA8-0533-2ACD-544F6D3D7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F3C-D20C-4E56-9DB6-008C7D76342A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84570-337A-4C90-B565-5D09F1F7E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F18DB-DC4E-EEB4-FAB0-A3AE87D5B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7350-C07E-4DD2-8CED-9877DFBF2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86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9D33-B91A-BAA3-AC8A-D5990105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21639-3D02-9BAE-5FBE-8206FE1EB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D67A6C-575A-1226-6D6C-51E65109C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A6FFD8-C7FC-4880-1B21-4EA0C833B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915F4-09B4-3C07-587D-AEBF8E3ED7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38D21A-B53C-85BA-7C55-2FE90122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F3C-D20C-4E56-9DB6-008C7D76342A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B2322A-1AEC-A230-EC32-9DA09DB6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36C889-5F08-A8DB-6525-8BBFC98B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7350-C07E-4DD2-8CED-9877DFBF2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32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5E16E-6329-3BB6-DD8A-60935C251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0BEC3-5A21-002E-F9B3-835F70A00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F3C-D20C-4E56-9DB6-008C7D76342A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AFA589-0C84-4763-461D-03317121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3022C-EB9D-3FD5-6096-A27BDB8A9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7350-C07E-4DD2-8CED-9877DFBF2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50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371B20-08DB-068F-1224-28B02F9B4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F3C-D20C-4E56-9DB6-008C7D76342A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2E94CC-1215-B4C0-7616-9E36AE69F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B802C-378A-7DB7-CE4B-839B13E87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7350-C07E-4DD2-8CED-9877DFBF2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88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3EA24-5550-B6D0-8E5B-F1EAAFEFA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3F28C-F771-A705-F1D8-744CC9FF1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381ED-B5D0-AB90-DD60-12AE39519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657B7-E5FB-8E2A-06FB-038CF870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F3C-D20C-4E56-9DB6-008C7D76342A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A9136-B674-762E-FDFC-D233530F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2B2FC-842F-C304-3611-D8ED467F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7350-C07E-4DD2-8CED-9877DFBF2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53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4F5E9-19C4-6A4E-2276-AAA7DD16F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2E017-57E0-F3F7-B8BB-44FB3B23E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A4018-F5C7-3BE8-54C8-E0D08ABBD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E0B0AC-4C46-5C14-34E7-1EFC00D7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F3C-D20C-4E56-9DB6-008C7D76342A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0E9EA-4931-BD7E-FE7A-F31790AAD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8EEC7-E730-708F-ADDB-E6ABD3BC2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7350-C07E-4DD2-8CED-9877DFBF2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64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02AC44-E2B6-B997-26F2-E0CE863BD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F54D0-9C99-9274-4CC4-79A9B14B6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02426-13EB-96AD-ED6B-5B0536B40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804F3C-D20C-4E56-9DB6-008C7D76342A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3617-4DF0-08DE-F5D4-E81AD421F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86E6B-7046-C4F9-EA2A-894ADEAFD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F77350-C07E-4DD2-8CED-9877DFBF2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2D4183-9737-47D0-A399-C54D7F7C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3A5CB-DFC3-4FD4-B13D-480B9D577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0C37A-64D2-409F-A58F-B4B1F1F34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57FB777-E62D-40D7-BBD7-40D8B911CFC2}" type="datetime1">
              <a:rPr lang="en-GB" noProof="0" smtClean="0"/>
              <a:t>04/02/2025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4EBE4-7608-464D-BFA2-97741404D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BEC42-CA83-4077-8D77-E2514DA72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966EA62-41C5-4F9A-A915-5B0BC739C9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7144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"/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914400" y="571500"/>
            <a:ext cx="10113264" cy="952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Body"/>
          <p:cNvSpPr>
            <a:spLocks noGrp="1"/>
          </p:cNvSpPr>
          <p:nvPr>
            <p:ph type="body" idx="1"/>
          </p:nvPr>
        </p:nvSpPr>
        <p:spPr>
          <a:xfrm>
            <a:off x="914400" y="1981201"/>
            <a:ext cx="10113264" cy="41957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"/>
          <p:cNvSpPr>
            <a:spLocks noGrp="1"/>
          </p:cNvSpPr>
          <p:nvPr>
            <p:ph type="dt" sz="half" idx="2"/>
          </p:nvPr>
        </p:nvSpPr>
        <p:spPr>
          <a:xfrm>
            <a:off x="2628000" y="6325200"/>
            <a:ext cx="2743200" cy="1008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800" b="0" smtClean="0">
                <a:solidFill>
                  <a:schemeClr val="bg2"/>
                </a:solidFill>
                <a:latin typeface="+mn-lt"/>
              </a:defRPr>
            </a:lvl1pPr>
          </a:lstStyle>
          <a:p>
            <a:fld id="{FF0F02F1-1FD0-4070-B00E-F54D42C433D5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4" name="FilePath"/>
          <p:cNvSpPr txBox="1"/>
          <p:nvPr userDrawn="1"/>
        </p:nvSpPr>
        <p:spPr>
          <a:xfrm>
            <a:off x="2628000" y="6483602"/>
            <a:ext cx="2743200" cy="11923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>
              <a:tabLst>
                <a:tab pos="1600200" algn="l"/>
              </a:tabLst>
              <a:defRPr sz="600">
                <a:solidFill>
                  <a:schemeClr val="bg2"/>
                </a:solidFill>
                <a:latin typeface="Mute" panose="00000500000000000000" pitchFamily="50" charset="0"/>
              </a:defRPr>
            </a:lvl1pPr>
          </a:lstStyle>
          <a:p>
            <a:pPr lvl="0"/>
            <a:endParaRPr lang="en-GB" sz="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" name="Business" hidden="1"/>
          <p:cNvSpPr txBox="1">
            <a:spLocks/>
          </p:cNvSpPr>
          <p:nvPr userDrawn="1"/>
        </p:nvSpPr>
        <p:spPr>
          <a:xfrm>
            <a:off x="6214111" y="6325202"/>
            <a:ext cx="4191000" cy="277811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bg2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  <a:latin typeface="+mn-lt"/>
              </a:rPr>
              <a:t>Mercer</a:t>
            </a:r>
            <a:endParaRPr lang="en-US" sz="800" baseline="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ContentLogo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685800" y="6324600"/>
            <a:ext cx="1234443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4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  <p:sldLayoutId id="2147483808" r:id="rId22"/>
    <p:sldLayoutId id="214748380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Grifo S" panose="0205080309050506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Font typeface="Mute" panose="00000500000000000000" pitchFamily="50" charset="0"/>
        <a:buChar char="•"/>
        <a:defRPr sz="2000" kern="1200">
          <a:solidFill>
            <a:schemeClr val="tx1"/>
          </a:solidFill>
          <a:latin typeface="Mute" panose="00000500000000000000" pitchFamily="50" charset="0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ute" panose="00000500000000000000" pitchFamily="50" charset="0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200"/>
        </a:spcBef>
        <a:buFont typeface="Mute" panose="00000500000000000000" pitchFamily="50" charset="0"/>
        <a:buChar char="-"/>
        <a:defRPr sz="2000" kern="1200">
          <a:solidFill>
            <a:schemeClr val="tx1"/>
          </a:solidFill>
          <a:latin typeface="Mute" panose="00000500000000000000" pitchFamily="50" charset="0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200"/>
        </a:spcBef>
        <a:buFont typeface="Mute" panose="00000500000000000000" pitchFamily="50" charset="0"/>
        <a:buChar char="-"/>
        <a:defRPr sz="1600" kern="1200">
          <a:solidFill>
            <a:schemeClr val="tx1"/>
          </a:solidFill>
          <a:latin typeface="Mute" panose="00000500000000000000" pitchFamily="50" charset="0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200"/>
        </a:spcBef>
        <a:buFont typeface="Mute" panose="00000500000000000000" pitchFamily="50" charset="0"/>
        <a:buChar char="-"/>
        <a:defRPr sz="1600" kern="1200">
          <a:solidFill>
            <a:schemeClr val="tx1"/>
          </a:solidFill>
          <a:latin typeface="Mute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8" pos="7104">
          <p15:clr>
            <a:srgbClr val="F26B43"/>
          </p15:clr>
        </p15:guide>
        <p15:guide id="9" orient="horz" pos="360">
          <p15:clr>
            <a:srgbClr val="F26B43"/>
          </p15:clr>
        </p15:guide>
        <p15:guide id="10" orient="horz" pos="960">
          <p15:clr>
            <a:srgbClr val="F26B43"/>
          </p15:clr>
        </p15:guide>
        <p15:guide id="11" orient="horz" pos="1248">
          <p15:clr>
            <a:srgbClr val="F26B43"/>
          </p15:clr>
        </p15:guide>
        <p15:guide id="16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mailto:amanda.king-smith@bupa.com" TargetMode="External"/><Relationship Id="rId18" Type="http://schemas.openxmlformats.org/officeDocument/2006/relationships/image" Target="../media/image20.png"/><Relationship Id="rId3" Type="http://schemas.openxmlformats.org/officeDocument/2006/relationships/image" Target="../media/image13.png"/><Relationship Id="rId21" Type="http://schemas.openxmlformats.org/officeDocument/2006/relationships/hyperlink" Target="mailto:shaun.renshaw@bupa.com" TargetMode="External"/><Relationship Id="rId7" Type="http://schemas.openxmlformats.org/officeDocument/2006/relationships/image" Target="../media/image16.png"/><Relationship Id="rId12" Type="http://schemas.openxmlformats.org/officeDocument/2006/relationships/hyperlink" Target="mailto:r.johnson@bupa.com" TargetMode="External"/><Relationship Id="rId17" Type="http://schemas.openxmlformats.org/officeDocument/2006/relationships/hyperlink" Target="mailto:ricky.cheetham@bupa.com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mailto:brooke.malone@bupa.com" TargetMode="Externa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hyperlink" Target="mailto:Natasha.heasman@bupa.com" TargetMode="External"/><Relationship Id="rId24" Type="http://schemas.openxmlformats.org/officeDocument/2006/relationships/image" Target="../media/image23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hyperlink" Target="mailto:kevin.jepson@bupa.com" TargetMode="External"/><Relationship Id="rId10" Type="http://schemas.openxmlformats.org/officeDocument/2006/relationships/hyperlink" Target="mailto:Kerry.walker@bupa.com" TargetMode="External"/><Relationship Id="rId19" Type="http://schemas.openxmlformats.org/officeDocument/2006/relationships/hyperlink" Target="mailto:daniel.hodgson@bupa.com" TargetMode="External"/><Relationship Id="rId4" Type="http://schemas.openxmlformats.org/officeDocument/2006/relationships/hyperlink" Target="mailto:tariq.ali@bupa.com" TargetMode="External"/><Relationship Id="rId9" Type="http://schemas.openxmlformats.org/officeDocument/2006/relationships/image" Target="../media/image18.png"/><Relationship Id="rId14" Type="http://schemas.openxmlformats.org/officeDocument/2006/relationships/hyperlink" Target="mailto:jayne.rattray@bupa.com" TargetMode="External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mark.perrin@bupa.com" TargetMode="External"/><Relationship Id="rId13" Type="http://schemas.openxmlformats.org/officeDocument/2006/relationships/hyperlink" Target="mailto:jonathan.dooley@bupa.com" TargetMode="External"/><Relationship Id="rId18" Type="http://schemas.openxmlformats.org/officeDocument/2006/relationships/hyperlink" Target="mailto:brooke.malone@bupa.com" TargetMode="External"/><Relationship Id="rId3" Type="http://schemas.openxmlformats.org/officeDocument/2006/relationships/hyperlink" Target="mailto:Natasha.heasman@bupa.com" TargetMode="External"/><Relationship Id="rId7" Type="http://schemas.openxmlformats.org/officeDocument/2006/relationships/hyperlink" Target="mailto:tariq.ali@bupa.com" TargetMode="External"/><Relationship Id="rId12" Type="http://schemas.openxmlformats.org/officeDocument/2006/relationships/hyperlink" Target="mailto:zainab.malik@bupa.com" TargetMode="External"/><Relationship Id="rId17" Type="http://schemas.openxmlformats.org/officeDocument/2006/relationships/hyperlink" Target="mailto:jayne.rattray@bupa.com" TargetMode="External"/><Relationship Id="rId2" Type="http://schemas.openxmlformats.org/officeDocument/2006/relationships/hyperlink" Target="mailto:Kerry.walker@bupa.com" TargetMode="External"/><Relationship Id="rId16" Type="http://schemas.openxmlformats.org/officeDocument/2006/relationships/hyperlink" Target="mailto:MMBDentalPPARenewals@bupa.com" TargetMode="External"/><Relationship Id="rId1" Type="http://schemas.openxmlformats.org/officeDocument/2006/relationships/slideLayout" Target="../slideLayouts/slideLayout27.xml"/><Relationship Id="rId6" Type="http://schemas.openxmlformats.org/officeDocument/2006/relationships/hyperlink" Target="mailto:ricky.cheetham@bupa.com" TargetMode="External"/><Relationship Id="rId11" Type="http://schemas.openxmlformats.org/officeDocument/2006/relationships/hyperlink" Target="mailto:rob.burrows@bupa.com" TargetMode="External"/><Relationship Id="rId5" Type="http://schemas.openxmlformats.org/officeDocument/2006/relationships/hyperlink" Target="mailto:r.johnson@bupa.com" TargetMode="External"/><Relationship Id="rId15" Type="http://schemas.openxmlformats.org/officeDocument/2006/relationships/hyperlink" Target="mailto:sarah.gardner@bupa.com" TargetMode="External"/><Relationship Id="rId10" Type="http://schemas.openxmlformats.org/officeDocument/2006/relationships/hyperlink" Target="mailto:fiona.mcwilliams@bupa.com" TargetMode="External"/><Relationship Id="rId4" Type="http://schemas.openxmlformats.org/officeDocument/2006/relationships/hyperlink" Target="mailto:amanda.king-smith@bupa.com" TargetMode="External"/><Relationship Id="rId9" Type="http://schemas.openxmlformats.org/officeDocument/2006/relationships/hyperlink" Target="mailto:stewart.maclean@bupa.com" TargetMode="External"/><Relationship Id="rId14" Type="http://schemas.openxmlformats.org/officeDocument/2006/relationships/hyperlink" Target="mailto:danielle.zammit@bupa.co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emily.knowles@bupa.com" TargetMode="External"/><Relationship Id="rId13" Type="http://schemas.openxmlformats.org/officeDocument/2006/relationships/hyperlink" Target="mailto:nicola.ward@bupa.com" TargetMode="External"/><Relationship Id="rId3" Type="http://schemas.openxmlformats.org/officeDocument/2006/relationships/hyperlink" Target="mailto:Electexistingbusiness@bupa.com" TargetMode="External"/><Relationship Id="rId7" Type="http://schemas.openxmlformats.org/officeDocument/2006/relationships/hyperlink" Target="mailto:gary.williams@bupa.com" TargetMode="External"/><Relationship Id="rId12" Type="http://schemas.openxmlformats.org/officeDocument/2006/relationships/hyperlink" Target="mailto:joanne.carney@bupa.com" TargetMode="External"/><Relationship Id="rId2" Type="http://schemas.openxmlformats.org/officeDocument/2006/relationships/hyperlink" Target="mailto:kevin.jepson@bupa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isling.burgess@bupa.com" TargetMode="External"/><Relationship Id="rId11" Type="http://schemas.openxmlformats.org/officeDocument/2006/relationships/hyperlink" Target="mailto:andrew.redfern@bupa.com" TargetMode="External"/><Relationship Id="rId5" Type="http://schemas.openxmlformats.org/officeDocument/2006/relationships/hyperlink" Target="mailto:electnewbusiness@bupa.com" TargetMode="External"/><Relationship Id="rId10" Type="http://schemas.openxmlformats.org/officeDocument/2006/relationships/hyperlink" Target="mailto:pamela.walker@bupa.com" TargetMode="External"/><Relationship Id="rId4" Type="http://schemas.openxmlformats.org/officeDocument/2006/relationships/hyperlink" Target="mailto:shaun.renshaw@bupa.com" TargetMode="External"/><Relationship Id="rId9" Type="http://schemas.openxmlformats.org/officeDocument/2006/relationships/hyperlink" Target="mailto:daniel.johnson@bupa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01353A7E-F3D2-3653-FF68-79B44B818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3" r="8851" b="1717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A176F0-9FC0-3E46-6391-9602EF42D99B}"/>
              </a:ext>
            </a:extLst>
          </p:cNvPr>
          <p:cNvSpPr/>
          <p:nvPr/>
        </p:nvSpPr>
        <p:spPr>
          <a:xfrm rot="5400000">
            <a:off x="1163783" y="-1163784"/>
            <a:ext cx="6858000" cy="9185567"/>
          </a:xfrm>
          <a:prstGeom prst="rect">
            <a:avLst/>
          </a:prstGeom>
          <a:gradFill>
            <a:gsLst>
              <a:gs pos="21000">
                <a:schemeClr val="bg1">
                  <a:alpha val="0"/>
                </a:schemeClr>
              </a:gs>
              <a:gs pos="85000">
                <a:srgbClr val="1A1914">
                  <a:alpha val="61826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CA2BC0-88D7-231A-0D5B-74DF73B342DC}"/>
              </a:ext>
            </a:extLst>
          </p:cNvPr>
          <p:cNvSpPr txBox="1">
            <a:spLocks/>
          </p:cNvSpPr>
          <p:nvPr/>
        </p:nvSpPr>
        <p:spPr>
          <a:xfrm>
            <a:off x="516185" y="2706689"/>
            <a:ext cx="7317493" cy="1481666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 spc="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500" b="1" spc="0" dirty="0">
                <a:latin typeface="Arial"/>
                <a:cs typeface="Arial"/>
              </a:rPr>
              <a:t>Together, let’s lead</a:t>
            </a:r>
            <a:br>
              <a:rPr lang="en-US" sz="4500" b="1" spc="0" dirty="0">
                <a:latin typeface="Arial"/>
                <a:cs typeface="Arial"/>
              </a:rPr>
            </a:br>
            <a:r>
              <a:rPr lang="en-US" sz="4500" b="1" spc="0" dirty="0">
                <a:latin typeface="Arial"/>
                <a:cs typeface="Arial"/>
              </a:rPr>
              <a:t>the way for </a:t>
            </a:r>
            <a:r>
              <a:rPr lang="en-US" sz="4500" b="1" spc="0" dirty="0">
                <a:effectLst/>
                <a:latin typeface="Arial"/>
                <a:cs typeface="Arial"/>
              </a:rPr>
              <a:t>health </a:t>
            </a:r>
            <a:br>
              <a:rPr lang="en-US" sz="4500" b="1" spc="0" dirty="0">
                <a:latin typeface="Arial"/>
                <a:cs typeface="Arial"/>
              </a:rPr>
            </a:br>
            <a:r>
              <a:rPr lang="en-US" sz="4500" b="1" spc="0" dirty="0">
                <a:effectLst/>
                <a:latin typeface="Arial"/>
                <a:cs typeface="Arial"/>
              </a:rPr>
              <a:t>and wellbeing.</a:t>
            </a:r>
            <a:r>
              <a:rPr lang="en-US" sz="4500" b="1" spc="0" dirty="0">
                <a:latin typeface="Arial"/>
                <a:cs typeface="Arial"/>
              </a:rPr>
              <a:t>  </a:t>
            </a:r>
            <a:endParaRPr lang="en-GB" sz="4500" spc="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GB" sz="4000" b="1" spc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6B737A-1253-E6E4-43F3-F7ACA1CF18EB}"/>
              </a:ext>
            </a:extLst>
          </p:cNvPr>
          <p:cNvSpPr txBox="1"/>
          <p:nvPr/>
        </p:nvSpPr>
        <p:spPr>
          <a:xfrm>
            <a:off x="505911" y="5723721"/>
            <a:ext cx="5567715" cy="4770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Bupa. Better for business</a:t>
            </a:r>
          </a:p>
        </p:txBody>
      </p:sp>
      <p:pic>
        <p:nvPicPr>
          <p:cNvPr id="11" name="Picture 10" descr="A blue square sign with white text&#10;&#10;Description automatically generated">
            <a:extLst>
              <a:ext uri="{FF2B5EF4-FFF2-40B4-BE49-F238E27FC236}">
                <a16:creationId xmlns:a16="http://schemas.microsoft.com/office/drawing/2014/main" id="{72E83816-D49E-6B65-CB3B-B8AE0D079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60" y="554939"/>
            <a:ext cx="865650" cy="867461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78ABF715-892F-933E-6ED2-6DC4A03EDC89}"/>
              </a:ext>
            </a:extLst>
          </p:cNvPr>
          <p:cNvSpPr txBox="1">
            <a:spLocks/>
          </p:cNvSpPr>
          <p:nvPr/>
        </p:nvSpPr>
        <p:spPr>
          <a:xfrm>
            <a:off x="637805" y="2268364"/>
            <a:ext cx="3960812" cy="4421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11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5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2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6512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–"/>
              <a:tabLst/>
              <a:defRPr sz="12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365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+mj-lt"/>
              <a:buAutoNum type="alphaLcPeriod"/>
              <a:tabLst/>
              <a:defRPr sz="12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Bupa and MMB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C9B9E0-4525-8E8D-C290-AE36203C8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41" y="794972"/>
            <a:ext cx="1647619" cy="400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7879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42482C2-FFF2-4099-8F3D-58525489A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9" y="536314"/>
            <a:ext cx="2730860" cy="853352"/>
          </a:xfrm>
        </p:spPr>
        <p:txBody>
          <a:bodyPr rtlCol="0">
            <a:normAutofit fontScale="90000"/>
          </a:bodyPr>
          <a:lstStyle/>
          <a:p>
            <a:pPr rtl="0"/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Meet the Bupa </a:t>
            </a:r>
            <a:b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MMB Team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2543CF-3BD4-40B0-BB18-006DCC4331CA}"/>
              </a:ext>
            </a:extLst>
          </p:cNvPr>
          <p:cNvSpPr/>
          <p:nvPr/>
        </p:nvSpPr>
        <p:spPr>
          <a:xfrm>
            <a:off x="4134460" y="519044"/>
            <a:ext cx="3352579" cy="1365115"/>
          </a:xfrm>
          <a:prstGeom prst="rect">
            <a:avLst/>
          </a:prstGeom>
          <a:solidFill>
            <a:schemeClr val="bg2">
              <a:lumMod val="95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rtlCol="0" anchor="ctr" anchorCtr="0">
            <a:noAutofit/>
            <a:flatTx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BC24AD9F-130E-4ECB-9C70-2B3233EBF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7532" y="2397965"/>
            <a:ext cx="114414" cy="85961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6E0768-83B5-84D4-6B04-B22BC410109B}"/>
              </a:ext>
            </a:extLst>
          </p:cNvPr>
          <p:cNvSpPr/>
          <p:nvPr/>
        </p:nvSpPr>
        <p:spPr>
          <a:xfrm>
            <a:off x="4143926" y="3633243"/>
            <a:ext cx="3352578" cy="1365114"/>
          </a:xfrm>
          <a:prstGeom prst="rect">
            <a:avLst/>
          </a:prstGeom>
          <a:solidFill>
            <a:srgbClr val="00B0F0"/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rtlCol="0" anchor="ctr" anchorCtr="0">
            <a:noAutofit/>
            <a:flatTx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663CCC-22AA-C6DD-FAEF-540F3036DE9B}"/>
              </a:ext>
            </a:extLst>
          </p:cNvPr>
          <p:cNvSpPr/>
          <p:nvPr/>
        </p:nvSpPr>
        <p:spPr>
          <a:xfrm>
            <a:off x="7732873" y="3633242"/>
            <a:ext cx="3352578" cy="1365115"/>
          </a:xfrm>
          <a:prstGeom prst="rect">
            <a:avLst/>
          </a:prstGeom>
          <a:solidFill>
            <a:srgbClr val="00B0F0"/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rtlCol="0" anchor="ctr" anchorCtr="0">
            <a:noAutofit/>
            <a:flatTx/>
          </a:bodyPr>
          <a:lstStyle/>
          <a:p>
            <a:pPr marL="0" marR="0" lvl="0" indent="0" algn="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535E21B-1096-BF09-1CCB-DD6AFC56D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73" y="3707141"/>
            <a:ext cx="1079717" cy="107227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B3D2B82C-A69D-3619-DE8C-C35CAEFF5E16}"/>
              </a:ext>
            </a:extLst>
          </p:cNvPr>
          <p:cNvSpPr txBox="1"/>
          <p:nvPr/>
        </p:nvSpPr>
        <p:spPr>
          <a:xfrm>
            <a:off x="8812590" y="3740346"/>
            <a:ext cx="2427920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Tariq Ali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Corporate Consulting </a:t>
            </a:r>
            <a:r>
              <a:rPr lang="en-GB" sz="1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eader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tariq.ali@bupa.com</a:t>
            </a:r>
            <a:r>
              <a:rPr kumimoji="0" lang="en-GB" sz="1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07831 235 638 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Corporate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existing business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E2C080D-024B-CB2E-68AC-00A820D10219}"/>
              </a:ext>
            </a:extLst>
          </p:cNvPr>
          <p:cNvSpPr/>
          <p:nvPr/>
        </p:nvSpPr>
        <p:spPr>
          <a:xfrm>
            <a:off x="575048" y="5226847"/>
            <a:ext cx="3352578" cy="1365114"/>
          </a:xfrm>
          <a:prstGeom prst="rect">
            <a:avLst/>
          </a:prstGeom>
          <a:solidFill>
            <a:srgbClr val="00B0F0"/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rtlCol="0" anchor="ctr" anchorCtr="0">
            <a:noAutofit/>
            <a:flatTx/>
          </a:bodyPr>
          <a:lstStyle/>
          <a:p>
            <a:pPr marL="0" marR="0" lvl="0" indent="0" algn="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6A1292E-FA2B-A161-2470-13EF3FF89479}"/>
              </a:ext>
            </a:extLst>
          </p:cNvPr>
          <p:cNvSpPr/>
          <p:nvPr/>
        </p:nvSpPr>
        <p:spPr>
          <a:xfrm>
            <a:off x="4143926" y="2061477"/>
            <a:ext cx="3352578" cy="1365115"/>
          </a:xfrm>
          <a:prstGeom prst="rect">
            <a:avLst/>
          </a:prstGeom>
          <a:solidFill>
            <a:srgbClr val="00B0F0"/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rtlCol="0" anchor="ctr" anchorCtr="0">
            <a:noAutofit/>
            <a:flatTx/>
          </a:bodyPr>
          <a:lstStyle/>
          <a:p>
            <a:pPr marL="0" marR="0" lvl="0" indent="0" algn="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D8AFA10-2F31-E5A2-D0DE-CD460980A8E7}"/>
              </a:ext>
            </a:extLst>
          </p:cNvPr>
          <p:cNvSpPr/>
          <p:nvPr/>
        </p:nvSpPr>
        <p:spPr>
          <a:xfrm>
            <a:off x="7718416" y="2054632"/>
            <a:ext cx="3352578" cy="1365115"/>
          </a:xfrm>
          <a:prstGeom prst="rect">
            <a:avLst/>
          </a:prstGeom>
          <a:solidFill>
            <a:srgbClr val="00B0F0"/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rtlCol="0" anchor="ctr" anchorCtr="0">
            <a:noAutofit/>
            <a:flatTx/>
          </a:bodyPr>
          <a:lstStyle/>
          <a:p>
            <a:pPr marL="0" marR="0" lvl="0" indent="0" algn="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F428E82-0BE0-3E2B-C373-003E2AD92AB4}"/>
              </a:ext>
            </a:extLst>
          </p:cNvPr>
          <p:cNvSpPr/>
          <p:nvPr/>
        </p:nvSpPr>
        <p:spPr>
          <a:xfrm>
            <a:off x="604810" y="3633242"/>
            <a:ext cx="3352578" cy="1365115"/>
          </a:xfrm>
          <a:prstGeom prst="rect">
            <a:avLst/>
          </a:prstGeom>
          <a:solidFill>
            <a:srgbClr val="00B0F0"/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rtlCol="0" anchor="ctr" anchorCtr="0">
            <a:noAutofit/>
            <a:flatTx/>
          </a:bodyPr>
          <a:lstStyle/>
          <a:p>
            <a:pPr marL="0" marR="0" lvl="0" indent="0" algn="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2CB3203-A80B-891A-0D60-C6B66A428C7C}"/>
              </a:ext>
            </a:extLst>
          </p:cNvPr>
          <p:cNvSpPr/>
          <p:nvPr/>
        </p:nvSpPr>
        <p:spPr>
          <a:xfrm>
            <a:off x="623222" y="2061477"/>
            <a:ext cx="3352578" cy="1365115"/>
          </a:xfrm>
          <a:prstGeom prst="rect">
            <a:avLst/>
          </a:prstGeom>
          <a:solidFill>
            <a:srgbClr val="00B0F0"/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rtlCol="0" anchor="ctr" anchorCtr="0">
            <a:noAutofit/>
            <a:flatTx/>
          </a:bodyPr>
          <a:lstStyle/>
          <a:p>
            <a:pPr marL="0" marR="0" lvl="0" indent="0" algn="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0EE069C2-9ED0-6B44-AF9B-9D02A8BAE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348" y="2224271"/>
            <a:ext cx="997001" cy="100970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3A8CE97-3C27-4F28-A1B0-4BD4C8C6B4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755" y="3738427"/>
            <a:ext cx="1035103" cy="1009702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A18F4485-F76D-1E02-5AF9-ACDEE48E51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5451" y="689517"/>
            <a:ext cx="1032600" cy="997001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356E51D1-8202-AB7C-6BCD-23FCB8EAA8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927" y="5331035"/>
            <a:ext cx="1035103" cy="9906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4E06411F-C8C0-3454-320E-17DD9D7BCD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8405" y="2200815"/>
            <a:ext cx="1028753" cy="990651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5FF09C9E-5CF7-4510-DCE2-0ED03B735C68}"/>
              </a:ext>
            </a:extLst>
          </p:cNvPr>
          <p:cNvSpPr txBox="1"/>
          <p:nvPr/>
        </p:nvSpPr>
        <p:spPr>
          <a:xfrm>
            <a:off x="5711155" y="721737"/>
            <a:ext cx="194540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Kerry Walker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Head of Strategic </a:t>
            </a: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ntermediary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artnerships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10"/>
              </a:rPr>
              <a:t>Kerry.walker@bupa.com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6C6E6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07709 </a:t>
            </a:r>
            <a:r>
              <a:rPr lang="en-GB" sz="900" dirty="0">
                <a:solidFill>
                  <a:srgbClr val="6C6E6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482 312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2F52F14-21FD-4FF2-0CC1-5A814A2106D4}"/>
              </a:ext>
            </a:extLst>
          </p:cNvPr>
          <p:cNvSpPr txBox="1"/>
          <p:nvPr/>
        </p:nvSpPr>
        <p:spPr>
          <a:xfrm>
            <a:off x="1904846" y="2200815"/>
            <a:ext cx="1945401" cy="114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Natasha Heasman 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Commercial Manager 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Natasha.heasman@bupa.com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07712 789 053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MMB Commercial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1D1025F-C966-773B-1F35-87291BA67E26}"/>
              </a:ext>
            </a:extLst>
          </p:cNvPr>
          <p:cNvSpPr txBox="1"/>
          <p:nvPr/>
        </p:nvSpPr>
        <p:spPr>
          <a:xfrm>
            <a:off x="5311009" y="2224271"/>
            <a:ext cx="2155699" cy="114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Robert Johnson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Business Development Manager 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r.johnson@bupa.com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07801 888 369 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MMB Commercial and Corporate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8A1D7FC-BA9F-8160-B72F-5595DB824EAD}"/>
              </a:ext>
            </a:extLst>
          </p:cNvPr>
          <p:cNvSpPr txBox="1"/>
          <p:nvPr/>
        </p:nvSpPr>
        <p:spPr>
          <a:xfrm>
            <a:off x="1921141" y="3779063"/>
            <a:ext cx="1945401" cy="114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Amanda King-Smith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Business Development Manager 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amanda.king-smith@bupa.com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07712 548 871 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MMB Commercial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E6952AF-E26E-E9C3-F7D7-0C59D340CCCA}"/>
              </a:ext>
            </a:extLst>
          </p:cNvPr>
          <p:cNvSpPr txBox="1"/>
          <p:nvPr/>
        </p:nvSpPr>
        <p:spPr>
          <a:xfrm>
            <a:off x="5413027" y="3832372"/>
            <a:ext cx="2080347" cy="1105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Jayne Rattray 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Senior Business Development Manager 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jayne.rattray@bupa.com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07736 892 038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Corporate new business 500+ reg’s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88011300-9501-D121-9006-47619EBAF1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08175" y="3780734"/>
            <a:ext cx="1035103" cy="100970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F14454B1-56DD-A63C-5AB9-CA22810D2982}"/>
              </a:ext>
            </a:extLst>
          </p:cNvPr>
          <p:cNvSpPr txBox="1"/>
          <p:nvPr/>
        </p:nvSpPr>
        <p:spPr>
          <a:xfrm>
            <a:off x="1675672" y="5328946"/>
            <a:ext cx="1945401" cy="114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Brooke Malone 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Business Development Manager 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brooke.malone@bupa.com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07761 446 221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Corporate new business 50-500 reg’s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A369CDB-F9AD-6CA6-F68A-4A29FD3399E1}"/>
              </a:ext>
            </a:extLst>
          </p:cNvPr>
          <p:cNvSpPr txBox="1"/>
          <p:nvPr/>
        </p:nvSpPr>
        <p:spPr>
          <a:xfrm>
            <a:off x="8837133" y="2167741"/>
            <a:ext cx="2155699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Ricky Cheetham 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Corporate Consulting </a:t>
            </a:r>
            <a:r>
              <a:rPr lang="en-GB" sz="1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eader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ricky.cheetham@bupa.com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07561 866 808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Corporate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existing business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4EBFD2-8C44-D38E-4123-FFB28848915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32873" y="2127167"/>
            <a:ext cx="1114830" cy="11403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B1173C-0DB3-293B-6E5B-9556C4133983}"/>
              </a:ext>
            </a:extLst>
          </p:cNvPr>
          <p:cNvSpPr/>
          <p:nvPr/>
        </p:nvSpPr>
        <p:spPr>
          <a:xfrm>
            <a:off x="4155773" y="5207992"/>
            <a:ext cx="3352578" cy="1365115"/>
          </a:xfrm>
          <a:prstGeom prst="rect">
            <a:avLst/>
          </a:prstGeom>
          <a:solidFill>
            <a:srgbClr val="00B0F0"/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rtlCol="0" anchor="ctr" anchorCtr="0">
            <a:noAutofit/>
            <a:flatTx/>
          </a:bodyPr>
          <a:lstStyle/>
          <a:p>
            <a:pPr marL="0" marR="0" lvl="0" indent="0" algn="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C66D8-CD1E-4558-BDE9-BA79F1AF8201}"/>
              </a:ext>
            </a:extLst>
          </p:cNvPr>
          <p:cNvSpPr txBox="1"/>
          <p:nvPr/>
        </p:nvSpPr>
        <p:spPr>
          <a:xfrm>
            <a:off x="5653508" y="5315096"/>
            <a:ext cx="2427920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Danny Hodgson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Corporate Consulting </a:t>
            </a:r>
            <a:r>
              <a:rPr lang="en-GB" sz="1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eader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daniel.hodgson@bupa.com</a:t>
            </a:r>
            <a:r>
              <a:rPr kumimoji="0" lang="en-GB" sz="10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07712 789 500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Dental existing business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AB0788-670F-11F6-9090-1D1ADFE7F20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10410" y="5365270"/>
            <a:ext cx="1172349" cy="1109025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1605CE-30EF-1D8B-C6E0-61E8919A1631}"/>
              </a:ext>
            </a:extLst>
          </p:cNvPr>
          <p:cNvSpPr/>
          <p:nvPr/>
        </p:nvSpPr>
        <p:spPr>
          <a:xfrm>
            <a:off x="7737159" y="5196267"/>
            <a:ext cx="3352578" cy="1365115"/>
          </a:xfrm>
          <a:prstGeom prst="rect">
            <a:avLst/>
          </a:prstGeom>
          <a:solidFill>
            <a:srgbClr val="00B0F0"/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rtlCol="0" anchor="ctr" anchorCtr="0">
            <a:noAutofit/>
            <a:flatTx/>
          </a:bodyPr>
          <a:lstStyle/>
          <a:p>
            <a:pPr marL="0" marR="0" lvl="0" indent="0" algn="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167572-9CE1-5297-D6E8-41D3C2BAACDA}"/>
              </a:ext>
            </a:extLst>
          </p:cNvPr>
          <p:cNvSpPr txBox="1"/>
          <p:nvPr/>
        </p:nvSpPr>
        <p:spPr>
          <a:xfrm>
            <a:off x="8894923" y="5285786"/>
            <a:ext cx="2427920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Shaun Renshaw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Sales Team Manager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000" b="0" i="0" u="sng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shaun.renshaw@bupa.com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9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07751 733 085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SME New business 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2FF533-92B9-F00B-E04D-7ECA42C0E51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06283" y="5328946"/>
            <a:ext cx="898711" cy="110368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7458D4-15F3-25F7-B67E-91EEE620532E}"/>
              </a:ext>
            </a:extLst>
          </p:cNvPr>
          <p:cNvSpPr/>
          <p:nvPr/>
        </p:nvSpPr>
        <p:spPr>
          <a:xfrm>
            <a:off x="7732873" y="519044"/>
            <a:ext cx="3352578" cy="1365115"/>
          </a:xfrm>
          <a:prstGeom prst="rect">
            <a:avLst/>
          </a:prstGeom>
          <a:solidFill>
            <a:srgbClr val="00B0F0"/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rtlCol="0" anchor="ctr" anchorCtr="0">
            <a:noAutofit/>
            <a:flatTx/>
          </a:bodyPr>
          <a:lstStyle/>
          <a:p>
            <a:pPr marL="0" marR="0" lvl="0" indent="0" algn="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0E0F39-5F1E-4DE5-A1B1-F5300B73CE50}"/>
              </a:ext>
            </a:extLst>
          </p:cNvPr>
          <p:cNvSpPr txBox="1"/>
          <p:nvPr/>
        </p:nvSpPr>
        <p:spPr>
          <a:xfrm>
            <a:off x="8885205" y="638627"/>
            <a:ext cx="2155699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Kev Jepson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Sales Team Manager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000" b="0" i="0" u="sng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kevin.jepson@bupa.com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07525 698 638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SME existing business 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F94CF2-3AB0-F6F0-2212-5C849ED8A0C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79142" y="693608"/>
            <a:ext cx="859794" cy="1084254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622709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10" y="500499"/>
            <a:ext cx="10113264" cy="952500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rgbClr val="003865"/>
                </a:solidFill>
              </a:rPr>
              <a:t>Intermediary Distribution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664704" y="2895080"/>
            <a:ext cx="0" cy="39567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99161" y="2131959"/>
            <a:ext cx="0" cy="39567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63540" y="1840461"/>
            <a:ext cx="0" cy="44848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927755" y="1447137"/>
            <a:ext cx="1428717" cy="522207"/>
          </a:xfrm>
          <a:prstGeom prst="roundRect">
            <a:avLst/>
          </a:prstGeom>
          <a:gradFill>
            <a:gsLst>
              <a:gs pos="0">
                <a:srgbClr val="459ADE"/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circle">
              <a:fillToRect l="100000" t="100000"/>
            </a:path>
          </a:gra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te"/>
                <a:ea typeface="MS PGothic"/>
                <a:cs typeface="Arial" panose="020B0604020202020204" pitchFamily="34" charset="0"/>
              </a:rPr>
              <a:t>Rob Bain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te"/>
                <a:ea typeface="MS PGothic"/>
                <a:cs typeface="Arial" panose="020B0604020202020204" pitchFamily="34" charset="0"/>
              </a:rPr>
              <a:t>Director of Distribution 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3975571" y="2307541"/>
            <a:ext cx="1356835" cy="621288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3865">
                    <a:lumMod val="75000"/>
                    <a:lumOff val="25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Kerry Walker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Head of Intermediary Strategic Partnerships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5C8E0E53-AFDB-F2D0-B5B8-F8C26E345A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03242" y="3313364"/>
            <a:ext cx="1350311" cy="5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34938" indent="-134938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81000" indent="-1905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134938" marR="0" lvl="0" indent="-134938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003865">
                  <a:lumMod val="75000"/>
                  <a:lumOff val="25000"/>
                </a:srgbClr>
              </a:buClr>
              <a:buSzTx/>
              <a:buFontTx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Natasha Heasman</a:t>
            </a:r>
          </a:p>
          <a:p>
            <a:pPr marL="134938" marR="0" lvl="0" indent="-134938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003865">
                  <a:lumMod val="75000"/>
                  <a:lumOff val="25000"/>
                </a:srgbClr>
              </a:buClr>
              <a:buSzTx/>
              <a:buFontTx/>
              <a:buChar char="•"/>
              <a:tabLst/>
              <a:defRPr/>
            </a:pPr>
            <a:r>
              <a:rPr lang="en-GB" sz="1000" dirty="0">
                <a:solidFill>
                  <a:srgbClr val="FFFFFF">
                    <a:lumMod val="50000"/>
                  </a:srgbClr>
                </a:solidFill>
                <a:latin typeface="Mute"/>
                <a:cs typeface="Arial" charset="0"/>
              </a:rPr>
              <a:t>Amanda King Smith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ute"/>
              <a:ea typeface="MS PGothic" pitchFamily="34" charset="-128"/>
              <a:cs typeface="Arial" charset="0"/>
            </a:endParaRPr>
          </a:p>
          <a:p>
            <a:pPr marL="134938" marR="0" lvl="0" indent="-134938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003865">
                  <a:lumMod val="75000"/>
                  <a:lumOff val="25000"/>
                </a:srgbClr>
              </a:buClr>
              <a:buSzTx/>
              <a:buFontTx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Robert Johnson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802FAD-DB53-DDA5-1D5C-FBAB076E05FE}"/>
              </a:ext>
            </a:extLst>
          </p:cNvPr>
          <p:cNvCxnSpPr>
            <a:cxnSpLocks/>
          </p:cNvCxnSpPr>
          <p:nvPr/>
        </p:nvCxnSpPr>
        <p:spPr>
          <a:xfrm>
            <a:off x="4664544" y="2133997"/>
            <a:ext cx="289783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>
            <a:extLst>
              <a:ext uri="{FF2B5EF4-FFF2-40B4-BE49-F238E27FC236}">
                <a16:creationId xmlns:a16="http://schemas.microsoft.com/office/drawing/2014/main" id="{D8B62508-9E2F-1730-482D-B7D42B5A9E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07666" y="2298651"/>
            <a:ext cx="1363512" cy="621288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3865">
                    <a:lumMod val="75000"/>
                    <a:lumOff val="25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Lorri-Ann Gilles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Head of Corporate Business Development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E5B542-0CC5-0AB7-2DCF-F5821C251BD7}"/>
              </a:ext>
            </a:extLst>
          </p:cNvPr>
          <p:cNvCxnSpPr>
            <a:cxnSpLocks/>
          </p:cNvCxnSpPr>
          <p:nvPr/>
        </p:nvCxnSpPr>
        <p:spPr>
          <a:xfrm>
            <a:off x="9982510" y="2129436"/>
            <a:ext cx="0" cy="17215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4">
            <a:extLst>
              <a:ext uri="{FF2B5EF4-FFF2-40B4-BE49-F238E27FC236}">
                <a16:creationId xmlns:a16="http://schemas.microsoft.com/office/drawing/2014/main" id="{10C1138F-AC36-2F68-3E42-83A28E30F18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41304" y="3121189"/>
            <a:ext cx="13503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34938" indent="-134938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81000" indent="-1905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134938" marR="0" lvl="0" indent="-134938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003865">
                  <a:lumMod val="75000"/>
                  <a:lumOff val="25000"/>
                </a:srgbClr>
              </a:buClr>
              <a:buSzTx/>
              <a:buFontTx/>
              <a:buChar char="•"/>
              <a:tabLst/>
              <a:defRPr/>
            </a:pPr>
            <a:r>
              <a:rPr lang="en-GB" sz="1000" dirty="0">
                <a:solidFill>
                  <a:srgbClr val="FFFFFF">
                    <a:lumMod val="50000"/>
                  </a:srgbClr>
                </a:solidFill>
                <a:latin typeface="Mute"/>
                <a:cs typeface="Arial" charset="0"/>
              </a:rPr>
              <a:t>Jayne Rattray </a:t>
            </a:r>
          </a:p>
          <a:p>
            <a:pPr marL="134938" marR="0" lvl="0" indent="-134938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003865">
                  <a:lumMod val="75000"/>
                  <a:lumOff val="25000"/>
                </a:srgbClr>
              </a:buClr>
              <a:buSzTx/>
              <a:buFontTx/>
              <a:buChar char="•"/>
              <a:tabLst/>
              <a:defRPr/>
            </a:pPr>
            <a:r>
              <a:rPr lang="en-GB" sz="1000" dirty="0">
                <a:solidFill>
                  <a:srgbClr val="FFFFFF">
                    <a:lumMod val="50000"/>
                  </a:srgbClr>
                </a:solidFill>
                <a:latin typeface="Mute"/>
                <a:cs typeface="Arial" charset="0"/>
              </a:rPr>
              <a:t>Brooke Malone</a:t>
            </a:r>
          </a:p>
          <a:p>
            <a:pPr marL="134938" marR="0" lvl="0" indent="-134938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003865">
                  <a:lumMod val="75000"/>
                  <a:lumOff val="25000"/>
                </a:srgbClr>
              </a:buClr>
              <a:buSzTx/>
              <a:buFontTx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Laura Boyle</a:t>
            </a:r>
          </a:p>
          <a:p>
            <a:pPr marL="134938" marR="0" lvl="0" indent="-134938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003865">
                  <a:lumMod val="75000"/>
                  <a:lumOff val="25000"/>
                </a:srgbClr>
              </a:buClr>
              <a:buSzTx/>
              <a:buFontTx/>
              <a:buChar char="•"/>
              <a:tabLst/>
              <a:defRPr/>
            </a:pPr>
            <a:r>
              <a:rPr lang="en-GB" sz="1000" dirty="0">
                <a:solidFill>
                  <a:srgbClr val="FFFFFF">
                    <a:lumMod val="50000"/>
                  </a:srgbClr>
                </a:solidFill>
                <a:latin typeface="Mute"/>
                <a:cs typeface="Arial" charset="0"/>
              </a:rPr>
              <a:t>1x Vacancy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ute"/>
              <a:ea typeface="MS PGothic" pitchFamily="34" charset="-128"/>
              <a:cs typeface="Arial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7EA884-C9C7-C057-BC08-DB0092594AB1}"/>
              </a:ext>
            </a:extLst>
          </p:cNvPr>
          <p:cNvCxnSpPr>
            <a:cxnSpLocks/>
          </p:cNvCxnSpPr>
          <p:nvPr/>
        </p:nvCxnSpPr>
        <p:spPr>
          <a:xfrm>
            <a:off x="7558766" y="2133852"/>
            <a:ext cx="2425148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5">
            <a:extLst>
              <a:ext uri="{FF2B5EF4-FFF2-40B4-BE49-F238E27FC236}">
                <a16:creationId xmlns:a16="http://schemas.microsoft.com/office/drawing/2014/main" id="{C75DB19A-AD88-2ECC-11C6-84B61B416702}"/>
              </a:ext>
            </a:extLst>
          </p:cNvPr>
          <p:cNvSpPr>
            <a:spLocks noChangeArrowheads="1"/>
          </p:cNvSpPr>
          <p:nvPr/>
        </p:nvSpPr>
        <p:spPr bwMode="gray">
          <a:xfrm>
            <a:off x="9283339" y="2298651"/>
            <a:ext cx="1363512" cy="621288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3865">
                    <a:lumMod val="75000"/>
                    <a:lumOff val="25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Brian Gilfillan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Head of Intermediary Sales (SME)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9D609FCC-76D9-C80E-2571-B16EA82220A9}"/>
              </a:ext>
            </a:extLst>
          </p:cNvPr>
          <p:cNvSpPr>
            <a:spLocks noChangeArrowheads="1"/>
          </p:cNvSpPr>
          <p:nvPr/>
        </p:nvSpPr>
        <p:spPr bwMode="gray">
          <a:xfrm>
            <a:off x="9298566" y="3169618"/>
            <a:ext cx="1363512" cy="621288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3865">
                    <a:lumMod val="75000"/>
                    <a:lumOff val="25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Shaun Renshaw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Sales Team Manager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ECE8259-13B9-1FF7-B689-A238E2180D7B}"/>
              </a:ext>
            </a:extLst>
          </p:cNvPr>
          <p:cNvCxnSpPr>
            <a:cxnSpLocks/>
          </p:cNvCxnSpPr>
          <p:nvPr/>
        </p:nvCxnSpPr>
        <p:spPr>
          <a:xfrm>
            <a:off x="9965095" y="2919938"/>
            <a:ext cx="0" cy="252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4">
            <a:extLst>
              <a:ext uri="{FF2B5EF4-FFF2-40B4-BE49-F238E27FC236}">
                <a16:creationId xmlns:a16="http://schemas.microsoft.com/office/drawing/2014/main" id="{2FA2AC27-E169-12F4-42B0-C559701004A9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93578" y="4040585"/>
            <a:ext cx="1350311" cy="5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34938" indent="-134938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81000" indent="-1905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134938" marR="0" lvl="0" indent="-134938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003865">
                  <a:lumMod val="75000"/>
                  <a:lumOff val="25000"/>
                </a:srgbClr>
              </a:buClr>
              <a:buSzTx/>
              <a:buFontTx/>
              <a:buChar char="•"/>
              <a:tabLst/>
              <a:defRPr/>
            </a:pPr>
            <a:r>
              <a:rPr lang="en-GB" sz="1000" dirty="0">
                <a:solidFill>
                  <a:srgbClr val="FFFFFF">
                    <a:lumMod val="50000"/>
                  </a:srgbClr>
                </a:solidFill>
                <a:latin typeface="Mute"/>
                <a:cs typeface="Arial" charset="0"/>
              </a:rPr>
              <a:t>Benjamin Garrett</a:t>
            </a:r>
          </a:p>
          <a:p>
            <a:pPr marL="134938" marR="0" lvl="0" indent="-134938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003865">
                  <a:lumMod val="75000"/>
                  <a:lumOff val="25000"/>
                </a:srgbClr>
              </a:buClr>
              <a:buSzTx/>
              <a:buFontTx/>
              <a:buChar char="•"/>
              <a:tabLst/>
              <a:defRPr/>
            </a:pPr>
            <a:r>
              <a:rPr lang="en-GB" sz="1000" dirty="0">
                <a:solidFill>
                  <a:srgbClr val="FFFFFF">
                    <a:lumMod val="50000"/>
                  </a:srgbClr>
                </a:solidFill>
                <a:latin typeface="Mute"/>
                <a:cs typeface="Arial" charset="0"/>
              </a:rPr>
              <a:t>Samrah Raja Kiani</a:t>
            </a:r>
          </a:p>
          <a:p>
            <a:pPr marL="134938" marR="0" lvl="0" indent="-134938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003865">
                  <a:lumMod val="75000"/>
                  <a:lumOff val="25000"/>
                </a:srgbClr>
              </a:buClr>
              <a:buSzTx/>
              <a:buFontTx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1x Vacancy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EC37B66-A084-F35C-89E9-C12FB409E64F}"/>
              </a:ext>
            </a:extLst>
          </p:cNvPr>
          <p:cNvSpPr/>
          <p:nvPr/>
        </p:nvSpPr>
        <p:spPr>
          <a:xfrm>
            <a:off x="590107" y="6251944"/>
            <a:ext cx="1573619" cy="4253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te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BB35B9-5888-9EB4-ECF7-DDAC3F4E2C39}"/>
              </a:ext>
            </a:extLst>
          </p:cNvPr>
          <p:cNvCxnSpPr>
            <a:cxnSpLocks/>
          </p:cNvCxnSpPr>
          <p:nvPr/>
        </p:nvCxnSpPr>
        <p:spPr>
          <a:xfrm>
            <a:off x="2151726" y="2133311"/>
            <a:ext cx="289783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5">
            <a:extLst>
              <a:ext uri="{FF2B5EF4-FFF2-40B4-BE49-F238E27FC236}">
                <a16:creationId xmlns:a16="http://schemas.microsoft.com/office/drawing/2014/main" id="{25B8661C-CAB1-F5D5-A9F2-73D24E48778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9579" y="2298651"/>
            <a:ext cx="1363512" cy="621288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003865">
                    <a:lumMod val="75000"/>
                    <a:lumOff val="25000"/>
                  </a:srgbClr>
                </a:solidFill>
                <a:latin typeface="Mute"/>
                <a:ea typeface="MS PGothic" pitchFamily="34" charset="-128"/>
                <a:cs typeface="Arial" charset="0"/>
              </a:rPr>
              <a:t>Leo Dobson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3865">
                  <a:lumMod val="75000"/>
                  <a:lumOff val="25000"/>
                </a:srgbClr>
              </a:solidFill>
              <a:effectLst/>
              <a:uLnTx/>
              <a:uFillTx/>
              <a:latin typeface="Mute"/>
              <a:ea typeface="MS PGothic" pitchFamily="34" charset="-128"/>
              <a:cs typeface="Arial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Head of </a:t>
            </a:r>
            <a:r>
              <a:rPr lang="en-GB" sz="1100" dirty="0">
                <a:solidFill>
                  <a:srgbClr val="FFFFFF">
                    <a:lumMod val="50000"/>
                  </a:srgbClr>
                </a:solidFill>
                <a:latin typeface="Mute"/>
                <a:ea typeface="MS PGothic" pitchFamily="34" charset="-128"/>
                <a:cs typeface="Arial" charset="0"/>
              </a:rPr>
              <a:t>Sales – Specialist Products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ute"/>
              <a:ea typeface="MS PGothic" pitchFamily="34" charset="-128"/>
              <a:cs typeface="Arial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5CFFC4-DD74-079C-8120-23BFBAF36342}"/>
              </a:ext>
            </a:extLst>
          </p:cNvPr>
          <p:cNvCxnSpPr/>
          <p:nvPr/>
        </p:nvCxnSpPr>
        <p:spPr>
          <a:xfrm>
            <a:off x="2154317" y="2127999"/>
            <a:ext cx="0" cy="180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5921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97" y="494637"/>
            <a:ext cx="10113264" cy="952500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rgbClr val="003865"/>
                </a:solidFill>
              </a:rPr>
              <a:t>Corporate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758534" y="2180893"/>
            <a:ext cx="27612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66054" y="2192846"/>
            <a:ext cx="0" cy="39567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15688" y="2182229"/>
            <a:ext cx="0" cy="39567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64009" y="1728688"/>
            <a:ext cx="0" cy="44848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044176" y="1447137"/>
            <a:ext cx="1428717" cy="522207"/>
          </a:xfrm>
          <a:prstGeom prst="roundRect">
            <a:avLst/>
          </a:prstGeom>
          <a:gradFill>
            <a:gsLst>
              <a:gs pos="0">
                <a:srgbClr val="459ADE"/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circle">
              <a:fillToRect l="100000" t="100000"/>
            </a:path>
          </a:gra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te"/>
                <a:ea typeface="MS PGothic"/>
                <a:cs typeface="Arial" panose="020B0604020202020204" pitchFamily="34" charset="0"/>
              </a:rPr>
              <a:t>Will Shaw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te"/>
                <a:ea typeface="MS PGothic"/>
                <a:cs typeface="Arial" panose="020B0604020202020204" pitchFamily="34" charset="0"/>
              </a:rPr>
              <a:t>Director of Corporate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gray">
          <a:xfrm>
            <a:off x="5051933" y="2501359"/>
            <a:ext cx="1363512" cy="621288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3865">
                    <a:lumMod val="75000"/>
                    <a:lumOff val="25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Nicole Sinclair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Head of Corporate (Insurance)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6F83C1"/>
              </a:solidFill>
              <a:effectLst/>
              <a:uLnTx/>
              <a:uFillTx/>
              <a:latin typeface="Mute"/>
              <a:ea typeface="MS PGothic" pitchFamily="34" charset="-128"/>
              <a:cs typeface="Arial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7867371" y="2501359"/>
            <a:ext cx="1356835" cy="621288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3865">
                    <a:lumMod val="75000"/>
                    <a:lumOff val="25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Sharon Ockleton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Head of Strategic Accounts and Health Trusts 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B11E3C-6912-E9DD-EF17-147FC85D360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867371" y="3527972"/>
            <a:ext cx="1363512" cy="621288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Tariq Ali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FFFFFF">
                    <a:lumMod val="50000"/>
                  </a:srgbClr>
                </a:solidFill>
                <a:latin typeface="Mute"/>
                <a:ea typeface="MS PGothic" pitchFamily="34" charset="-128"/>
                <a:cs typeface="Arial" charset="0"/>
              </a:rPr>
              <a:t>Corporate Consulting leader (Trust)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ute"/>
              <a:ea typeface="MS PGothic" pitchFamily="34" charset="-128"/>
              <a:cs typeface="Arial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2C1561-97F9-F83C-36A7-4D3ECEDB67F9}"/>
              </a:ext>
            </a:extLst>
          </p:cNvPr>
          <p:cNvCxnSpPr/>
          <p:nvPr/>
        </p:nvCxnSpPr>
        <p:spPr>
          <a:xfrm>
            <a:off x="8532605" y="3143540"/>
            <a:ext cx="0" cy="39567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4">
            <a:extLst>
              <a:ext uri="{FF2B5EF4-FFF2-40B4-BE49-F238E27FC236}">
                <a16:creationId xmlns:a16="http://schemas.microsoft.com/office/drawing/2014/main" id="{F9F80D91-21A9-CD02-1EBA-605B0A7C222B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34143" y="4394978"/>
            <a:ext cx="1350311" cy="5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34938" indent="-134938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81000" indent="-1905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50"/>
              </a:spcBef>
              <a:spcAft>
                <a:spcPts val="15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Johnathan Dooley</a:t>
            </a:r>
          </a:p>
          <a:p>
            <a:pPr eaLnBrk="1" hangingPunct="1">
              <a:spcBef>
                <a:spcPts val="150"/>
              </a:spcBef>
              <a:spcAft>
                <a:spcPts val="15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Stewart Maclean</a:t>
            </a:r>
          </a:p>
          <a:p>
            <a:pPr marL="0" indent="0" eaLnBrk="1" hangingPunct="1">
              <a:spcBef>
                <a:spcPts val="150"/>
              </a:spcBef>
              <a:spcAft>
                <a:spcPts val="15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GB" sz="1000" dirty="0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EFB623C-3A11-F5B3-84C4-5179FB7DC623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68116" y="3515254"/>
            <a:ext cx="1363512" cy="621288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Ricky Cheetham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FFFFFF">
                    <a:lumMod val="50000"/>
                  </a:srgbClr>
                </a:solidFill>
                <a:latin typeface="Mute"/>
                <a:ea typeface="MS PGothic" pitchFamily="34" charset="-128"/>
                <a:cs typeface="Arial" charset="0"/>
              </a:rPr>
              <a:t>Corporate Consulting leader (Insurance)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ute"/>
              <a:ea typeface="MS PGothic" pitchFamily="34" charset="-128"/>
              <a:cs typeface="Arial" charset="0"/>
            </a:endParaRP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2B050EA5-94CA-66BB-CE04-827905E22D2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20251" y="4394978"/>
            <a:ext cx="1350311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34938" indent="-134938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81000" indent="-1905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50"/>
              </a:spcBef>
              <a:spcAft>
                <a:spcPts val="15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Mark Perrin</a:t>
            </a:r>
          </a:p>
          <a:p>
            <a:pPr eaLnBrk="1" hangingPunct="1">
              <a:spcBef>
                <a:spcPts val="150"/>
              </a:spcBef>
              <a:spcAft>
                <a:spcPts val="15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Fiona McWilliams</a:t>
            </a:r>
          </a:p>
          <a:p>
            <a:pPr eaLnBrk="1" hangingPunct="1">
              <a:spcBef>
                <a:spcPts val="150"/>
              </a:spcBef>
              <a:spcAft>
                <a:spcPts val="15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Robert Burrows</a:t>
            </a:r>
          </a:p>
          <a:p>
            <a:pPr eaLnBrk="1" hangingPunct="1">
              <a:spcBef>
                <a:spcPts val="150"/>
              </a:spcBef>
              <a:spcAft>
                <a:spcPts val="15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David Roberts</a:t>
            </a:r>
          </a:p>
          <a:p>
            <a:pPr eaLnBrk="1" hangingPunct="1">
              <a:spcBef>
                <a:spcPts val="150"/>
              </a:spcBef>
              <a:spcAft>
                <a:spcPts val="15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Zainab Malik</a:t>
            </a:r>
          </a:p>
          <a:p>
            <a:pPr eaLnBrk="1" hangingPunct="1">
              <a:spcBef>
                <a:spcPts val="150"/>
              </a:spcBef>
              <a:spcAft>
                <a:spcPts val="15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Emma Codd</a:t>
            </a:r>
          </a:p>
          <a:p>
            <a:pPr eaLnBrk="1" hangingPunct="1">
              <a:spcBef>
                <a:spcPts val="150"/>
              </a:spcBef>
              <a:spcAft>
                <a:spcPts val="15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Simon Prato-Scarlett</a:t>
            </a:r>
          </a:p>
          <a:p>
            <a:pPr eaLnBrk="1" hangingPunct="1">
              <a:spcBef>
                <a:spcPts val="150"/>
              </a:spcBef>
              <a:spcAft>
                <a:spcPts val="15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1x Vacancy </a:t>
            </a:r>
          </a:p>
          <a:p>
            <a:pPr eaLnBrk="1" hangingPunct="1">
              <a:spcBef>
                <a:spcPts val="150"/>
              </a:spcBef>
              <a:spcAft>
                <a:spcPts val="15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/>
            </a:pPr>
            <a:endParaRPr lang="en-GB" sz="1000" dirty="0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150"/>
              </a:spcBef>
              <a:spcAft>
                <a:spcPts val="15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/>
            </a:pPr>
            <a:endParaRPr lang="en-GB" sz="1000" dirty="0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B1D31E-82D7-A527-D54D-7928D911143A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5749576" y="3137639"/>
            <a:ext cx="296" cy="37761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47C9AED-BFAD-4C66-816A-2BB2CD99D1A8}"/>
              </a:ext>
            </a:extLst>
          </p:cNvPr>
          <p:cNvCxnSpPr>
            <a:cxnSpLocks/>
          </p:cNvCxnSpPr>
          <p:nvPr/>
        </p:nvCxnSpPr>
        <p:spPr>
          <a:xfrm flipV="1">
            <a:off x="2966548" y="3272237"/>
            <a:ext cx="2779200" cy="372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5">
            <a:extLst>
              <a:ext uri="{FF2B5EF4-FFF2-40B4-BE49-F238E27FC236}">
                <a16:creationId xmlns:a16="http://schemas.microsoft.com/office/drawing/2014/main" id="{AF68C273-4604-494A-B838-F237461A7CB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68270" y="3511506"/>
            <a:ext cx="1363512" cy="621288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Danny Hodgson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FFFFFF">
                    <a:lumMod val="50000"/>
                  </a:srgbClr>
                </a:solidFill>
                <a:latin typeface="Mute"/>
                <a:ea typeface="MS PGothic" pitchFamily="34" charset="-128"/>
                <a:cs typeface="Arial" charset="0"/>
              </a:rPr>
              <a:t>Corporate Consulting leader (Dental)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ute"/>
              <a:ea typeface="MS PGothic" pitchFamily="34" charset="-128"/>
              <a:cs typeface="Arial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EABCECE9-9F28-6686-A871-6FBA7DFD36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43685" y="4394978"/>
            <a:ext cx="1554238" cy="117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34938" indent="-134938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81000" indent="-1905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50"/>
              </a:spcBef>
              <a:spcAft>
                <a:spcPts val="15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Dannielle Zammit</a:t>
            </a:r>
          </a:p>
          <a:p>
            <a:pPr eaLnBrk="1" hangingPunct="1">
              <a:spcBef>
                <a:spcPts val="150"/>
              </a:spcBef>
              <a:spcAft>
                <a:spcPts val="15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Sarah Gardener</a:t>
            </a:r>
          </a:p>
          <a:p>
            <a:pPr eaLnBrk="1" hangingPunct="1">
              <a:spcBef>
                <a:spcPts val="150"/>
              </a:spcBef>
              <a:spcAft>
                <a:spcPts val="15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Samantha Jones </a:t>
            </a:r>
          </a:p>
          <a:p>
            <a:pPr eaLnBrk="1" hangingPunct="1">
              <a:spcBef>
                <a:spcPts val="150"/>
              </a:spcBef>
              <a:spcAft>
                <a:spcPts val="15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Bilal Siddiqui </a:t>
            </a:r>
          </a:p>
          <a:p>
            <a:pPr eaLnBrk="1" hangingPunct="1">
              <a:spcBef>
                <a:spcPts val="150"/>
              </a:spcBef>
              <a:spcAft>
                <a:spcPts val="15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1x vacancy </a:t>
            </a:r>
          </a:p>
          <a:p>
            <a:pPr eaLnBrk="1" hangingPunct="1">
              <a:spcBef>
                <a:spcPts val="150"/>
              </a:spcBef>
              <a:spcAft>
                <a:spcPts val="15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/>
            </a:pPr>
            <a:endParaRPr lang="en-GB" sz="1000" dirty="0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E0F49D-2C67-AA3D-EFA7-AF9255DEF15A}"/>
              </a:ext>
            </a:extLst>
          </p:cNvPr>
          <p:cNvCxnSpPr>
            <a:cxnSpLocks/>
          </p:cNvCxnSpPr>
          <p:nvPr/>
        </p:nvCxnSpPr>
        <p:spPr>
          <a:xfrm>
            <a:off x="2966085" y="3272236"/>
            <a:ext cx="0" cy="252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40CCDCF-D3BA-9476-B868-5C7DC99C1FBA}"/>
              </a:ext>
            </a:extLst>
          </p:cNvPr>
          <p:cNvSpPr/>
          <p:nvPr/>
        </p:nvSpPr>
        <p:spPr>
          <a:xfrm>
            <a:off x="590107" y="6251944"/>
            <a:ext cx="1573619" cy="4253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t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0431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015" y="500024"/>
            <a:ext cx="10113264" cy="952500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rgbClr val="003865"/>
                </a:solidFill>
              </a:rPr>
              <a:t>Commercial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766054" y="2192846"/>
            <a:ext cx="0" cy="39567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64009" y="1757997"/>
            <a:ext cx="0" cy="44848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044176" y="1447137"/>
            <a:ext cx="1428717" cy="522207"/>
          </a:xfrm>
          <a:prstGeom prst="roundRect">
            <a:avLst/>
          </a:prstGeom>
          <a:gradFill>
            <a:gsLst>
              <a:gs pos="0">
                <a:srgbClr val="459ADE"/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circle">
              <a:fillToRect l="100000" t="100000"/>
            </a:path>
          </a:gra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te"/>
                <a:ea typeface="MS PGothic"/>
                <a:cs typeface="Arial" panose="020B0604020202020204" pitchFamily="34" charset="0"/>
              </a:rPr>
              <a:t>Emma Walkley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te"/>
                <a:ea typeface="MS PGothic"/>
                <a:cs typeface="Arial" panose="020B0604020202020204" pitchFamily="34" charset="0"/>
              </a:rPr>
              <a:t>Director of SME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gray">
          <a:xfrm>
            <a:off x="5051933" y="2289327"/>
            <a:ext cx="1363512" cy="621288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3865">
                    <a:lumMod val="75000"/>
                    <a:lumOff val="25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Machaela Roberts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Head of SME Retention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6F83C1"/>
              </a:solidFill>
              <a:effectLst/>
              <a:uLnTx/>
              <a:uFillTx/>
              <a:latin typeface="Mute"/>
              <a:ea typeface="MS PGothic" pitchFamily="34" charset="-128"/>
              <a:cs typeface="Arial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98B3FF2-5BDE-62CA-9E8F-81F46B8588C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68116" y="4177798"/>
            <a:ext cx="1363512" cy="621288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3865">
                    <a:lumMod val="75000"/>
                    <a:lumOff val="25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Kevin Jepson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Sales Team Manager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F4EA7D6D-B843-2C26-8019-D889628E83BD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78666" y="4981879"/>
            <a:ext cx="1350311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34938" indent="-134938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81000" indent="-1905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134938" marR="0" lvl="0" indent="-134938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003865">
                  <a:lumMod val="75000"/>
                  <a:lumOff val="25000"/>
                </a:srgbClr>
              </a:buClr>
              <a:buSzTx/>
              <a:buFontTx/>
              <a:buChar char="•"/>
              <a:tabLst/>
              <a:defRPr/>
            </a:pPr>
            <a:r>
              <a:rPr lang="en-GB" sz="1000" dirty="0">
                <a:solidFill>
                  <a:srgbClr val="FFFFFF">
                    <a:lumMod val="50000"/>
                  </a:srgbClr>
                </a:solidFill>
                <a:latin typeface="Mute"/>
                <a:cs typeface="Arial" charset="0"/>
              </a:rPr>
              <a:t>Mark Hudson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ute"/>
              <a:ea typeface="MS PGothic" pitchFamily="34" charset="-128"/>
              <a:cs typeface="Arial" charset="0"/>
            </a:endParaRPr>
          </a:p>
          <a:p>
            <a:pPr marL="134938" marR="0" lvl="0" indent="-134938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003865">
                  <a:lumMod val="75000"/>
                  <a:lumOff val="25000"/>
                </a:srgbClr>
              </a:buClr>
              <a:buSzTx/>
              <a:buFontTx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Robyn Horsefield</a:t>
            </a:r>
          </a:p>
          <a:p>
            <a:pPr marL="134938" marR="0" lvl="0" indent="-134938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003865">
                  <a:lumMod val="75000"/>
                  <a:lumOff val="25000"/>
                </a:srgbClr>
              </a:buClr>
              <a:buSzTx/>
              <a:buFontTx/>
              <a:buChar char="•"/>
              <a:tabLst/>
              <a:defRPr/>
            </a:pPr>
            <a:r>
              <a:rPr lang="en-GB" sz="1000" dirty="0">
                <a:solidFill>
                  <a:srgbClr val="FFFFFF">
                    <a:lumMod val="50000"/>
                  </a:srgbClr>
                </a:solidFill>
                <a:latin typeface="Mute"/>
                <a:cs typeface="Arial" charset="0"/>
              </a:rPr>
              <a:t>Allyson Gould</a:t>
            </a:r>
          </a:p>
          <a:p>
            <a:pPr marL="134938" marR="0" lvl="0" indent="-134938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003865">
                  <a:lumMod val="75000"/>
                  <a:lumOff val="25000"/>
                </a:srgbClr>
              </a:buClr>
              <a:buSzTx/>
              <a:buFontTx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Keiron Hatton</a:t>
            </a:r>
          </a:p>
          <a:p>
            <a:pPr marL="134938" marR="0" lvl="0" indent="-134938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003865">
                  <a:lumMod val="75000"/>
                  <a:lumOff val="25000"/>
                </a:srgbClr>
              </a:buClr>
              <a:buSzTx/>
              <a:buFontTx/>
              <a:buChar char="•"/>
              <a:tabLst/>
              <a:defRPr/>
            </a:pPr>
            <a:r>
              <a:rPr lang="en-GB" sz="1000" dirty="0">
                <a:solidFill>
                  <a:srgbClr val="FFFFFF">
                    <a:lumMod val="50000"/>
                  </a:srgbClr>
                </a:solidFill>
                <a:latin typeface="Mute"/>
                <a:cs typeface="Arial" charset="0"/>
              </a:rPr>
              <a:t>Harry Tomlinson</a:t>
            </a:r>
          </a:p>
          <a:p>
            <a:pPr marL="134938" marR="0" lvl="0" indent="-134938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003865">
                  <a:lumMod val="75000"/>
                  <a:lumOff val="25000"/>
                </a:srgbClr>
              </a:buClr>
              <a:buSzTx/>
              <a:buFontTx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Alen Ekong</a:t>
            </a:r>
          </a:p>
          <a:p>
            <a:pPr marL="134938" marR="0" lvl="0" indent="-134938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003865">
                  <a:lumMod val="75000"/>
                  <a:lumOff val="25000"/>
                </a:srgbClr>
              </a:buClr>
              <a:buSzTx/>
              <a:buFontTx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Paul Hutchinson</a:t>
            </a:r>
          </a:p>
          <a:p>
            <a:pPr marL="134938" marR="0" lvl="0" indent="-134938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003865">
                  <a:lumMod val="75000"/>
                  <a:lumOff val="25000"/>
                </a:srgbClr>
              </a:buClr>
              <a:buSzTx/>
              <a:buFontTx/>
              <a:buChar char="•"/>
              <a:tabLst/>
              <a:defRPr/>
            </a:pPr>
            <a:r>
              <a:rPr lang="en-GB" sz="1000" dirty="0">
                <a:solidFill>
                  <a:srgbClr val="FFFFFF">
                    <a:lumMod val="50000"/>
                  </a:srgbClr>
                </a:solidFill>
                <a:latin typeface="Mute"/>
                <a:cs typeface="Arial" charset="0"/>
              </a:rPr>
              <a:t>Jovan Parchment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 </a:t>
            </a:r>
          </a:p>
          <a:p>
            <a:pPr marL="134938" marR="0" lvl="0" indent="-134938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003865">
                  <a:lumMod val="75000"/>
                  <a:lumOff val="25000"/>
                </a:srgbClr>
              </a:buClr>
              <a:buSzTx/>
              <a:buFontTx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ute"/>
              <a:ea typeface="MS PGothic" pitchFamily="34" charset="-128"/>
              <a:cs typeface="Arial" charset="0"/>
            </a:endParaRPr>
          </a:p>
          <a:p>
            <a:pPr marL="134938" marR="0" lvl="0" indent="-134938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003865">
                  <a:lumMod val="75000"/>
                  <a:lumOff val="25000"/>
                </a:srgbClr>
              </a:buClr>
              <a:buSzTx/>
              <a:buFontTx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ute"/>
              <a:ea typeface="MS PGothic" pitchFamily="34" charset="-128"/>
              <a:cs typeface="Arial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19E9D7-B659-BF2B-53B1-F9AC18465CF6}"/>
              </a:ext>
            </a:extLst>
          </p:cNvPr>
          <p:cNvCxnSpPr>
            <a:cxnSpLocks/>
          </p:cNvCxnSpPr>
          <p:nvPr/>
        </p:nvCxnSpPr>
        <p:spPr>
          <a:xfrm>
            <a:off x="5767455" y="2930492"/>
            <a:ext cx="0" cy="288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4E2C93-139E-BB94-683A-0567C7B45580}"/>
              </a:ext>
            </a:extLst>
          </p:cNvPr>
          <p:cNvSpPr/>
          <p:nvPr/>
        </p:nvSpPr>
        <p:spPr>
          <a:xfrm>
            <a:off x="590107" y="6251944"/>
            <a:ext cx="1573619" cy="4253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te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BB0BBD-E2CE-1FDD-05B7-B61EB665E5A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85210" y="3238369"/>
            <a:ext cx="1363512" cy="621288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3865">
                    <a:lumMod val="75000"/>
                    <a:lumOff val="25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Bernie Robert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SME Retention Telesales Manager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2B2158-DDA8-AC54-ADDC-B630EC013642}"/>
              </a:ext>
            </a:extLst>
          </p:cNvPr>
          <p:cNvCxnSpPr>
            <a:cxnSpLocks/>
          </p:cNvCxnSpPr>
          <p:nvPr/>
        </p:nvCxnSpPr>
        <p:spPr>
          <a:xfrm>
            <a:off x="5785037" y="3874204"/>
            <a:ext cx="0" cy="288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32663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015" y="500024"/>
            <a:ext cx="10113264" cy="952500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rgbClr val="003865"/>
                </a:solidFill>
              </a:rPr>
              <a:t>Clinics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756674" y="1728687"/>
            <a:ext cx="0" cy="576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044176" y="1447137"/>
            <a:ext cx="1428717" cy="522207"/>
          </a:xfrm>
          <a:prstGeom prst="roundRect">
            <a:avLst/>
          </a:prstGeom>
          <a:gradFill>
            <a:gsLst>
              <a:gs pos="0">
                <a:srgbClr val="459ADE"/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circle">
              <a:fillToRect l="100000" t="100000"/>
            </a:path>
          </a:gra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srgbClr val="FFFFFF"/>
                </a:solidFill>
                <a:latin typeface="Mute"/>
                <a:ea typeface="MS PGothic"/>
                <a:cs typeface="Arial" panose="020B0604020202020204" pitchFamily="34" charset="0"/>
              </a:rPr>
              <a:t>Nic Green</a:t>
            </a:r>
            <a:endParaRPr kumimoji="0" lang="en-GB" alt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te"/>
              <a:ea typeface="MS PGothic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srgbClr val="FFFFFF"/>
                </a:solidFill>
                <a:latin typeface="Mute"/>
                <a:ea typeface="MS PGothic"/>
                <a:cs typeface="Arial" panose="020B0604020202020204" pitchFamily="34" charset="0"/>
              </a:rPr>
              <a:t>Commercial &amp; Trading Director</a:t>
            </a:r>
            <a:endParaRPr kumimoji="0" lang="en-GB" alt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te"/>
              <a:ea typeface="MS PGothic"/>
              <a:cs typeface="Arial" panose="020B0604020202020204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gray">
          <a:xfrm>
            <a:off x="5079313" y="2289327"/>
            <a:ext cx="1363512" cy="621288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003865">
                    <a:lumMod val="75000"/>
                    <a:lumOff val="25000"/>
                  </a:srgbClr>
                </a:solidFill>
                <a:latin typeface="Mute"/>
                <a:ea typeface="MS PGothic" pitchFamily="34" charset="-128"/>
                <a:cs typeface="Arial" charset="0"/>
              </a:rPr>
              <a:t>Aisling Burgess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3865">
                  <a:lumMod val="75000"/>
                  <a:lumOff val="25000"/>
                </a:srgbClr>
              </a:solidFill>
              <a:effectLst/>
              <a:uLnTx/>
              <a:uFillTx/>
              <a:latin typeface="Mute"/>
              <a:ea typeface="MS PGothic" pitchFamily="34" charset="-128"/>
              <a:cs typeface="Arial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Head of Corporate Intermediary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6F83C1"/>
              </a:solidFill>
              <a:effectLst/>
              <a:uLnTx/>
              <a:uFillTx/>
              <a:latin typeface="Mute"/>
              <a:ea typeface="MS PGothic" pitchFamily="34" charset="-128"/>
              <a:cs typeface="Arial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98B3FF2-5BDE-62CA-9E8F-81F46B8588C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81806" y="3245808"/>
            <a:ext cx="1363512" cy="621288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003865">
                    <a:lumMod val="75000"/>
                    <a:lumOff val="25000"/>
                  </a:srgbClr>
                </a:solidFill>
                <a:latin typeface="Mute"/>
                <a:ea typeface="MS PGothic" pitchFamily="34" charset="-128"/>
                <a:cs typeface="Arial" charset="0"/>
              </a:rPr>
              <a:t>Emily Knowles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3865">
                  <a:lumMod val="75000"/>
                  <a:lumOff val="25000"/>
                </a:srgbClr>
              </a:solidFill>
              <a:effectLst/>
              <a:uLnTx/>
              <a:uFillTx/>
              <a:latin typeface="Mute"/>
              <a:ea typeface="MS PGothic" pitchFamily="34" charset="-128"/>
              <a:cs typeface="Arial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FFFFFF">
                    <a:lumMod val="50000"/>
                  </a:srgbClr>
                </a:solidFill>
                <a:latin typeface="Mute"/>
                <a:ea typeface="MS PGothic" pitchFamily="34" charset="-128"/>
                <a:cs typeface="Arial" charset="0"/>
              </a:rPr>
              <a:t>Business Development Manager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ute"/>
              <a:ea typeface="MS PGothic" pitchFamily="34" charset="-128"/>
              <a:cs typeface="Arial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19E9D7-B659-BF2B-53B1-F9AC18465CF6}"/>
              </a:ext>
            </a:extLst>
          </p:cNvPr>
          <p:cNvCxnSpPr>
            <a:cxnSpLocks/>
          </p:cNvCxnSpPr>
          <p:nvPr/>
        </p:nvCxnSpPr>
        <p:spPr>
          <a:xfrm>
            <a:off x="5761979" y="2919376"/>
            <a:ext cx="0" cy="324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4E2C93-139E-BB94-683A-0567C7B45580}"/>
              </a:ext>
            </a:extLst>
          </p:cNvPr>
          <p:cNvSpPr/>
          <p:nvPr/>
        </p:nvSpPr>
        <p:spPr>
          <a:xfrm>
            <a:off x="590107" y="6251944"/>
            <a:ext cx="1573619" cy="4253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te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DB4926-95B4-627A-CB72-DA15AB831F7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34861" y="2283463"/>
            <a:ext cx="1363512" cy="621288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003865">
                    <a:lumMod val="75000"/>
                    <a:lumOff val="25000"/>
                  </a:srgbClr>
                </a:solidFill>
                <a:latin typeface="Mute"/>
                <a:ea typeface="MS PGothic" pitchFamily="34" charset="-128"/>
                <a:cs typeface="Arial" charset="0"/>
              </a:rPr>
              <a:t>Gary Williams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3865">
                  <a:lumMod val="75000"/>
                  <a:lumOff val="25000"/>
                </a:srgbClr>
              </a:solidFill>
              <a:effectLst/>
              <a:uLnTx/>
              <a:uFillTx/>
              <a:latin typeface="Mute"/>
              <a:ea typeface="MS PGothic" pitchFamily="34" charset="-128"/>
              <a:cs typeface="Arial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Head of SME &amp; Consumer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6F83C1"/>
              </a:solidFill>
              <a:effectLst/>
              <a:uLnTx/>
              <a:uFillTx/>
              <a:latin typeface="Mute"/>
              <a:ea typeface="MS PGothic" pitchFamily="34" charset="-128"/>
              <a:cs typeface="Arial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735D99-7705-D400-A81F-38776774695A}"/>
              </a:ext>
            </a:extLst>
          </p:cNvPr>
          <p:cNvCxnSpPr>
            <a:cxnSpLocks/>
          </p:cNvCxnSpPr>
          <p:nvPr/>
        </p:nvCxnSpPr>
        <p:spPr>
          <a:xfrm>
            <a:off x="3921072" y="2907040"/>
            <a:ext cx="0" cy="324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5">
            <a:extLst>
              <a:ext uri="{FF2B5EF4-FFF2-40B4-BE49-F238E27FC236}">
                <a16:creationId xmlns:a16="http://schemas.microsoft.com/office/drawing/2014/main" id="{430E4994-8889-B3A4-7F3C-EDA1FE50F85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39319" y="3216497"/>
            <a:ext cx="1363512" cy="621288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003865">
                    <a:lumMod val="75000"/>
                    <a:lumOff val="25000"/>
                  </a:srgbClr>
                </a:solidFill>
                <a:latin typeface="Mute"/>
                <a:ea typeface="MS PGothic" pitchFamily="34" charset="-128"/>
                <a:cs typeface="Arial" charset="0"/>
              </a:rPr>
              <a:t>Pam Walker </a:t>
            </a:r>
          </a:p>
          <a:p>
            <a:pPr algn="ctr" defTabSz="457200" eaLnBrk="0" hangingPunct="0"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Sales Team </a:t>
            </a:r>
            <a:r>
              <a:rPr lang="en-GB" sz="1100" dirty="0">
                <a:solidFill>
                  <a:srgbClr val="FFFFFF">
                    <a:lumMod val="50000"/>
                  </a:srgbClr>
                </a:solidFill>
                <a:latin typeface="Mute"/>
                <a:ea typeface="MS PGothic" pitchFamily="34" charset="-128"/>
                <a:cs typeface="Arial" charset="0"/>
              </a:rPr>
              <a:t>manager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ute"/>
              <a:ea typeface="MS PGothic" pitchFamily="34" charset="-128"/>
              <a:cs typeface="Arial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D94CCB-93F1-AC4B-EA23-F5EB382DDE59}"/>
              </a:ext>
            </a:extLst>
          </p:cNvPr>
          <p:cNvCxnSpPr>
            <a:cxnSpLocks/>
          </p:cNvCxnSpPr>
          <p:nvPr/>
        </p:nvCxnSpPr>
        <p:spPr>
          <a:xfrm flipV="1">
            <a:off x="3911122" y="2111654"/>
            <a:ext cx="1843200" cy="372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A5E993-ED68-145A-FA24-1C83D35D90E6}"/>
              </a:ext>
            </a:extLst>
          </p:cNvPr>
          <p:cNvCxnSpPr>
            <a:cxnSpLocks/>
          </p:cNvCxnSpPr>
          <p:nvPr/>
        </p:nvCxnSpPr>
        <p:spPr>
          <a:xfrm>
            <a:off x="3915208" y="2113763"/>
            <a:ext cx="0" cy="162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5">
            <a:extLst>
              <a:ext uri="{FF2B5EF4-FFF2-40B4-BE49-F238E27FC236}">
                <a16:creationId xmlns:a16="http://schemas.microsoft.com/office/drawing/2014/main" id="{3574A29C-A5FC-81E1-3905-4B6F4CC60CC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09753" y="3214724"/>
            <a:ext cx="1363512" cy="621288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3865">
                    <a:lumMod val="75000"/>
                    <a:lumOff val="25000"/>
                  </a:srgbClr>
                </a:solidFill>
                <a:effectLst/>
                <a:uLnTx/>
                <a:uFillTx/>
                <a:latin typeface="Mute"/>
                <a:ea typeface="MS PGothic" pitchFamily="34" charset="-128"/>
                <a:cs typeface="Arial" charset="0"/>
              </a:rPr>
              <a:t>Dan Johnson</a:t>
            </a:r>
          </a:p>
          <a:p>
            <a:pPr algn="ctr" defTabSz="457200" eaLnBrk="0" hangingPunct="0">
              <a:defRPr/>
            </a:pPr>
            <a:r>
              <a:rPr lang="en-GB" sz="1100" dirty="0">
                <a:solidFill>
                  <a:srgbClr val="FFFFFF">
                    <a:lumMod val="50000"/>
                  </a:srgbClr>
                </a:solidFill>
                <a:latin typeface="Mute"/>
                <a:ea typeface="MS PGothic" pitchFamily="34" charset="-128"/>
                <a:cs typeface="Arial" charset="0"/>
              </a:rPr>
              <a:t>Business Development Manager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ute"/>
              <a:ea typeface="MS PGothic" pitchFamily="34" charset="-128"/>
              <a:cs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D10B08-6B3B-1C6C-67F4-A42D4EE092A8}"/>
              </a:ext>
            </a:extLst>
          </p:cNvPr>
          <p:cNvCxnSpPr>
            <a:cxnSpLocks/>
          </p:cNvCxnSpPr>
          <p:nvPr/>
        </p:nvCxnSpPr>
        <p:spPr>
          <a:xfrm flipV="1">
            <a:off x="2187956" y="3056183"/>
            <a:ext cx="1731600" cy="372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25130A-0480-BAD9-858C-6A2AD1787D81}"/>
              </a:ext>
            </a:extLst>
          </p:cNvPr>
          <p:cNvCxnSpPr>
            <a:cxnSpLocks/>
          </p:cNvCxnSpPr>
          <p:nvPr/>
        </p:nvCxnSpPr>
        <p:spPr>
          <a:xfrm>
            <a:off x="2191506" y="3059440"/>
            <a:ext cx="0" cy="1512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4">
            <a:extLst>
              <a:ext uri="{FF2B5EF4-FFF2-40B4-BE49-F238E27FC236}">
                <a16:creationId xmlns:a16="http://schemas.microsoft.com/office/drawing/2014/main" id="{9F442A66-E733-461D-83EE-55DB87D9335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96898" y="4090181"/>
            <a:ext cx="13503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34938" indent="-134938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81000" indent="-1905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50"/>
              </a:spcBef>
              <a:spcAft>
                <a:spcPts val="15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Andrew Redfern</a:t>
            </a:r>
          </a:p>
          <a:p>
            <a:pPr eaLnBrk="1" hangingPunct="1">
              <a:spcBef>
                <a:spcPts val="150"/>
              </a:spcBef>
              <a:spcAft>
                <a:spcPts val="15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Joanne Carney</a:t>
            </a:r>
          </a:p>
          <a:p>
            <a:pPr eaLnBrk="1" hangingPunct="1">
              <a:spcBef>
                <a:spcPts val="150"/>
              </a:spcBef>
              <a:spcAft>
                <a:spcPts val="15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Nicola Ward </a:t>
            </a:r>
          </a:p>
          <a:p>
            <a:pPr eaLnBrk="1" hangingPunct="1">
              <a:spcBef>
                <a:spcPts val="150"/>
              </a:spcBef>
              <a:spcAft>
                <a:spcPts val="15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/>
            </a:pPr>
            <a:endParaRPr lang="en-GB" sz="1000" dirty="0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9387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A7449-67D9-BDEC-C27E-DB4C4FA7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158" y="488950"/>
            <a:ext cx="10113264" cy="952500"/>
          </a:xfrm>
        </p:spPr>
        <p:txBody>
          <a:bodyPr/>
          <a:lstStyle/>
          <a:p>
            <a:r>
              <a:rPr lang="en-GB" dirty="0"/>
              <a:t>Contact sheet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71CB2F-8E72-990F-56D6-1D0014319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057371"/>
              </p:ext>
            </p:extLst>
          </p:nvPr>
        </p:nvGraphicFramePr>
        <p:xfrm>
          <a:off x="1042947" y="1021957"/>
          <a:ext cx="9806636" cy="5233447"/>
        </p:xfrm>
        <a:graphic>
          <a:graphicData uri="http://schemas.openxmlformats.org/drawingml/2006/table">
            <a:tbl>
              <a:tblPr/>
              <a:tblGrid>
                <a:gridCol w="1738574">
                  <a:extLst>
                    <a:ext uri="{9D8B030D-6E8A-4147-A177-3AD203B41FA5}">
                      <a16:colId xmlns:a16="http://schemas.microsoft.com/office/drawing/2014/main" val="2533909214"/>
                    </a:ext>
                  </a:extLst>
                </a:gridCol>
                <a:gridCol w="2635025">
                  <a:extLst>
                    <a:ext uri="{9D8B030D-6E8A-4147-A177-3AD203B41FA5}">
                      <a16:colId xmlns:a16="http://schemas.microsoft.com/office/drawing/2014/main" val="4002316096"/>
                    </a:ext>
                  </a:extLst>
                </a:gridCol>
                <a:gridCol w="2268293">
                  <a:extLst>
                    <a:ext uri="{9D8B030D-6E8A-4147-A177-3AD203B41FA5}">
                      <a16:colId xmlns:a16="http://schemas.microsoft.com/office/drawing/2014/main" val="515747848"/>
                    </a:ext>
                  </a:extLst>
                </a:gridCol>
                <a:gridCol w="1385424">
                  <a:extLst>
                    <a:ext uri="{9D8B030D-6E8A-4147-A177-3AD203B41FA5}">
                      <a16:colId xmlns:a16="http://schemas.microsoft.com/office/drawing/2014/main" val="2402594330"/>
                    </a:ext>
                  </a:extLst>
                </a:gridCol>
                <a:gridCol w="1779320">
                  <a:extLst>
                    <a:ext uri="{9D8B030D-6E8A-4147-A177-3AD203B41FA5}">
                      <a16:colId xmlns:a16="http://schemas.microsoft.com/office/drawing/2014/main" val="2839574878"/>
                    </a:ext>
                  </a:extLst>
                </a:gridCol>
              </a:tblGrid>
              <a:tr h="141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 title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Phone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617647"/>
                  </a:ext>
                </a:extLst>
              </a:tr>
              <a:tr h="14916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Intermediary Distribution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487009"/>
                  </a:ext>
                </a:extLst>
              </a:tr>
              <a:tr h="2826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Kerry Walker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Head of Intermediary strategic partnerships 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Kerry.walker@bupa.com </a:t>
                      </a:r>
                      <a:endParaRPr lang="en-GB" sz="8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07709 482 312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201299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Natasha Heasman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Commercial manager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Natasha.heasman@bupa.com  </a:t>
                      </a:r>
                      <a:endParaRPr lang="en-GB" sz="8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07712 789 053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(SME) 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620911"/>
                  </a:ext>
                </a:extLst>
              </a:tr>
              <a:tr h="2826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Amanda King Smith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Business Development Manager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amanda.king-smith@bupa.com  </a:t>
                      </a:r>
                      <a:endParaRPr lang="en-GB" sz="8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07712 548 871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Supports commercial relationship 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250873"/>
                  </a:ext>
                </a:extLst>
              </a:tr>
              <a:tr h="2826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Robert Johnson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Business Development Manager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r.johnson@bupa.com </a:t>
                      </a:r>
                      <a:endParaRPr lang="en-GB" sz="8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07801 888 369 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Supports both commercial and corporate relationship 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3930231"/>
                  </a:ext>
                </a:extLst>
              </a:tr>
              <a:tr h="14916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Corporate Existing Business including dental PPA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751553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Ricky Cheetham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Consulting team leader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ricky.cheetham@bupa.com </a:t>
                      </a:r>
                      <a:endParaRPr lang="en-GB" sz="8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07561 866 808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Insurance business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181987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Tariq Ali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Consulting team leader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tariq.ali@bupa.com</a:t>
                      </a:r>
                      <a:endParaRPr lang="en-GB" sz="8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07831 235 638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Health Trust business 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293646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 Perrin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Corporate Health Insurance consultant 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mark.perrin@bupa.com </a:t>
                      </a:r>
                      <a:endParaRPr lang="en-GB" sz="8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07895 300 693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Field presence 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470906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Stewart Maclean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Corporate Health Insurance consultant 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stewart.maclean@bupa.com</a:t>
                      </a:r>
                      <a:endParaRPr lang="en-US" sz="8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07725 497 662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Field presence 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610807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Fiona McWilliams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Corporate Health Insurance consultant 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fiona.mcwilliams@bupa.com </a:t>
                      </a:r>
                      <a:endParaRPr lang="en-GB" sz="8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Field presence 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156829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Rob Burrows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Corporate Health Insurance consultant 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rob.burrows@bupa.com</a:t>
                      </a:r>
                      <a:endParaRPr lang="en-GB" sz="8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0345 30 30 830</a:t>
                      </a:r>
                      <a:r>
                        <a:rPr lang="en-GB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Virtual Account Manager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577531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Zainab Malik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Corporate Health Insurance consultant 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zainab.malik@bupa.com</a:t>
                      </a:r>
                      <a:endParaRPr lang="en-GB" sz="8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0345 30 30 830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Virtual Account Manager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600625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David Roberts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Corporate Health Insurance consultant 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david.roberts@bupa.com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0345 30 30 830</a:t>
                      </a:r>
                      <a:r>
                        <a:rPr lang="en-GB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Virtual Account Manager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106327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Jonathan Dooley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Corporate Health Trust Consultant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jonathan.dooley@bupa.com</a:t>
                      </a:r>
                      <a:endParaRPr lang="en-GB" sz="8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07711 163 598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Field presence  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569491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Danny Hodgson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Consulting team leader (Dental)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daniel.hodgson@bupa.com  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07712 789 500</a:t>
                      </a:r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Field presence 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593410"/>
                  </a:ext>
                </a:extLst>
              </a:tr>
              <a:tr h="2360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Danielle Zammit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Corporate dental consultant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danielle.zammit@bupa.com</a:t>
                      </a: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 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0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7714 674 684</a:t>
                      </a:r>
                      <a: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Support on all MMB dental schemes of 500+ registrations  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5859597"/>
                  </a:ext>
                </a:extLst>
              </a:tr>
              <a:tr h="30063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Sarah Gardener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Corporate dental consultant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sarah.gardner@bupa.com</a:t>
                      </a: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0345 30 30 830 </a:t>
                      </a:r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Supports on all MMB dental schemes of 50-500 registrations 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562208"/>
                  </a:ext>
                </a:extLst>
              </a:tr>
              <a:tr h="2360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Samantha Jones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Corporate dental consultant 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16"/>
                        </a:rPr>
                        <a:t>MMBDentalPPARenewals@bupa.com</a:t>
                      </a: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0345 30 30 830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Supports on all MMB dental PPA schemes under 50 reg’s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582019"/>
                  </a:ext>
                </a:extLst>
              </a:tr>
              <a:tr h="2360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Bilal Siddiqui 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Corporate dental consultant 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013392"/>
                  </a:ext>
                </a:extLst>
              </a:tr>
              <a:tr h="14916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Corporate New Business 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476830"/>
                  </a:ext>
                </a:extLst>
              </a:tr>
              <a:tr h="2826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Jayne Rattray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Senior Business Development Manager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jayne.rattray@bupa.com  </a:t>
                      </a:r>
                      <a:endParaRPr lang="en-GB" sz="8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07736 892 038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New business schemes over 500 registrations 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908808"/>
                  </a:ext>
                </a:extLst>
              </a:tr>
              <a:tr h="2826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Brooke Malone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Business Development Manager 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brooke.malone@bupa.com   </a:t>
                      </a:r>
                      <a:endParaRPr lang="en-GB" sz="8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07761 446 221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New business schemes 50- 500 registrations 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683524"/>
                  </a:ext>
                </a:extLst>
              </a:tr>
              <a:tr h="1817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Dental New Business Including </a:t>
                      </a:r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PPA</a:t>
                      </a:r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7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423753"/>
                  </a:ext>
                </a:extLst>
              </a:tr>
              <a:tr h="22506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Laura Boyle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New Business &amp; Client Engagement Manager</a:t>
                      </a:r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laura.boyle@bupa.com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07751 733 218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Supports on all dental business </a:t>
                      </a:r>
                      <a:r>
                        <a:rPr lang="en-GB" sz="7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upto</a:t>
                      </a:r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500 registrations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137269"/>
                  </a:ext>
                </a:extLst>
              </a:tr>
              <a:tr h="22506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Leo Dobson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Head of Sales – Specialist Products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leo.dobson@bupa.com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07912 552 368</a:t>
                      </a:r>
                      <a: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Supports on all dental business of 500+ registrations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984343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94D913-920C-AE3F-55F0-3EF62F845054}"/>
              </a:ext>
            </a:extLst>
          </p:cNvPr>
          <p:cNvSpPr/>
          <p:nvPr/>
        </p:nvSpPr>
        <p:spPr>
          <a:xfrm>
            <a:off x="556846" y="6369050"/>
            <a:ext cx="1524000" cy="3834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93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791ED8-0E8B-B5FC-91F0-8CD8A0B6E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408194"/>
              </p:ext>
            </p:extLst>
          </p:nvPr>
        </p:nvGraphicFramePr>
        <p:xfrm>
          <a:off x="855054" y="1166949"/>
          <a:ext cx="10857051" cy="5088392"/>
        </p:xfrm>
        <a:graphic>
          <a:graphicData uri="http://schemas.openxmlformats.org/drawingml/2006/table">
            <a:tbl>
              <a:tblPr/>
              <a:tblGrid>
                <a:gridCol w="2238268">
                  <a:extLst>
                    <a:ext uri="{9D8B030D-6E8A-4147-A177-3AD203B41FA5}">
                      <a16:colId xmlns:a16="http://schemas.microsoft.com/office/drawing/2014/main" val="442512537"/>
                    </a:ext>
                  </a:extLst>
                </a:gridCol>
                <a:gridCol w="2336859">
                  <a:extLst>
                    <a:ext uri="{9D8B030D-6E8A-4147-A177-3AD203B41FA5}">
                      <a16:colId xmlns:a16="http://schemas.microsoft.com/office/drawing/2014/main" val="980979166"/>
                    </a:ext>
                  </a:extLst>
                </a:gridCol>
                <a:gridCol w="2154211">
                  <a:extLst>
                    <a:ext uri="{9D8B030D-6E8A-4147-A177-3AD203B41FA5}">
                      <a16:colId xmlns:a16="http://schemas.microsoft.com/office/drawing/2014/main" val="982128532"/>
                    </a:ext>
                  </a:extLst>
                </a:gridCol>
                <a:gridCol w="2165596">
                  <a:extLst>
                    <a:ext uri="{9D8B030D-6E8A-4147-A177-3AD203B41FA5}">
                      <a16:colId xmlns:a16="http://schemas.microsoft.com/office/drawing/2014/main" val="2630382858"/>
                    </a:ext>
                  </a:extLst>
                </a:gridCol>
                <a:gridCol w="1962117">
                  <a:extLst>
                    <a:ext uri="{9D8B030D-6E8A-4147-A177-3AD203B41FA5}">
                      <a16:colId xmlns:a16="http://schemas.microsoft.com/office/drawing/2014/main" val="873705689"/>
                    </a:ext>
                  </a:extLst>
                </a:gridCol>
              </a:tblGrid>
              <a:tr h="1857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 title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phone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820776"/>
                  </a:ext>
                </a:extLst>
              </a:tr>
              <a:tr h="18578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SME Existing Business 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130701"/>
                  </a:ext>
                </a:extLst>
              </a:tr>
              <a:tr h="371571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Kevin Jepson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Team Manager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kevin.jepson@bupa.com</a:t>
                      </a:r>
                      <a:endParaRPr lang="en-GB" sz="9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0" marR="6290" marT="6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07525 698 638 </a:t>
                      </a:r>
                    </a:p>
                  </a:txBody>
                  <a:tcPr marL="6290" marR="6290" marT="6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503004"/>
                  </a:ext>
                </a:extLst>
              </a:tr>
              <a:tr h="1857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 Hudson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Healthcare Consultant 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GB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Electexistingbusiness@bupa.com </a:t>
                      </a:r>
                      <a:endParaRPr lang="en-GB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0" marR="6290" marT="6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0800 332 000 (option 3) </a:t>
                      </a:r>
                    </a:p>
                  </a:txBody>
                  <a:tcPr marL="6290" marR="6290" marT="6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26040"/>
                  </a:ext>
                </a:extLst>
              </a:tr>
              <a:tr h="371571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 Hutchinson 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Healthcare Consultant 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833990"/>
                  </a:ext>
                </a:extLst>
              </a:tr>
              <a:tr h="371571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Roby Horsfield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Healthcare Consultant 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439287"/>
                  </a:ext>
                </a:extLst>
              </a:tr>
              <a:tr h="1857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Allyson Gould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Healthcare Consultant 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812961"/>
                  </a:ext>
                </a:extLst>
              </a:tr>
              <a:tr h="1857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Keiron Hatton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Healthcare Consultant 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314619"/>
                  </a:ext>
                </a:extLst>
              </a:tr>
              <a:tr h="1857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Jovan Parchment 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Healthcare Consultant 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0" marR="6290" marT="6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691004"/>
                  </a:ext>
                </a:extLst>
              </a:tr>
              <a:tr h="1857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Harry Tomlinson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Virtual Account Manager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9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VAMKEYEB@bupa.com</a:t>
                      </a:r>
                    </a:p>
                  </a:txBody>
                  <a:tcPr marL="6290" marR="6290" marT="6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Supports on groups of 50+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86233"/>
                  </a:ext>
                </a:extLst>
              </a:tr>
              <a:tr h="1857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Alen Ekong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Virtual Account Manager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Supports on groups of 50+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31280"/>
                  </a:ext>
                </a:extLst>
              </a:tr>
              <a:tr h="18578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SME New Business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848999"/>
                  </a:ext>
                </a:extLst>
              </a:tr>
              <a:tr h="1857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Shaun Renshaw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Team Manager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shaun.renshaw@bupa.com </a:t>
                      </a:r>
                      <a:endParaRPr lang="en-GB" sz="9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07751 733 085</a:t>
                      </a:r>
                    </a:p>
                  </a:txBody>
                  <a:tcPr marL="6290" marR="6290" marT="6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220776"/>
                  </a:ext>
                </a:extLst>
              </a:tr>
              <a:tr h="1857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Benjamin Garrett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Healthcare Consultant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electnewbusiness@bupa.com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290" marR="6290" marT="6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0800 332 000 </a:t>
                      </a:r>
                    </a:p>
                  </a:txBody>
                  <a:tcPr marL="6290" marR="6290" marT="6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432889"/>
                  </a:ext>
                </a:extLst>
              </a:tr>
              <a:tr h="1857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Samrah Raja Kiani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Healthcare Consultant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59373"/>
                  </a:ext>
                </a:extLst>
              </a:tr>
              <a:tr h="246703"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5242194"/>
                  </a:ext>
                </a:extLst>
              </a:tr>
              <a:tr h="24670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Clinics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0" marR="6290" marT="6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988458"/>
                  </a:ext>
                </a:extLst>
              </a:tr>
              <a:tr h="246703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Aisling Burgess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 of Corporate Intermediary relationships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aisling.burgess@bupa.com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290" marR="6290" marT="6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07712 788 932</a:t>
                      </a:r>
                    </a:p>
                  </a:txBody>
                  <a:tcPr marL="6290" marR="6290" marT="6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795533"/>
                  </a:ext>
                </a:extLst>
              </a:tr>
              <a:tr h="1192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Gary Williams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 of SME &amp; Consumer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gary.williams@bupa.com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07885 271 681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784554"/>
                  </a:ext>
                </a:extLst>
              </a:tr>
              <a:tr h="1192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Emily Knowles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Development Manager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emily.knowles@bupa.com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07561 873 025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Supports  the corporate relationship 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477963"/>
                  </a:ext>
                </a:extLst>
              </a:tr>
              <a:tr h="1192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Dan Johnson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Business Development Manager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daniel.johnson@bupa.com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 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612725"/>
                  </a:ext>
                </a:extLst>
              </a:tr>
              <a:tr h="1192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Pam Walker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Team Manager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pamela.walker@bupa.com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643323"/>
                  </a:ext>
                </a:extLst>
              </a:tr>
              <a:tr h="1192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Andrew Redfern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Business Account Manager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1"/>
                        </a:rPr>
                        <a:t>andrew.redfern@bupa.com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042648"/>
                  </a:ext>
                </a:extLst>
              </a:tr>
              <a:tr h="1192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Joanne Carney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Business Account Manager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2"/>
                        </a:rPr>
                        <a:t>joanne.carney@bupa.com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832050"/>
                  </a:ext>
                </a:extLst>
              </a:tr>
              <a:tr h="1192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Nicola Ward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Business Account Manager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3"/>
                        </a:rPr>
                        <a:t>nicola.ward@bupa.com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0" marR="6290" marT="62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276327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F757A8A4-6B97-9511-5ED1-797CF8B01968}"/>
              </a:ext>
            </a:extLst>
          </p:cNvPr>
          <p:cNvSpPr txBox="1">
            <a:spLocks/>
          </p:cNvSpPr>
          <p:nvPr/>
        </p:nvSpPr>
        <p:spPr>
          <a:xfrm>
            <a:off x="329108" y="495300"/>
            <a:ext cx="10113264" cy="952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Contact sheet</a:t>
            </a:r>
          </a:p>
        </p:txBody>
      </p:sp>
    </p:spTree>
    <p:extLst>
      <p:ext uri="{BB962C8B-B14F-4D97-AF65-F5344CB8AC3E}">
        <p14:creationId xmlns:p14="http://schemas.microsoft.com/office/powerpoint/2010/main" val="1284415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N"/>
  <p:tag name="MMCOA_DISABLETABLEREFORMAT" val="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97.5"/>
  <p:tag name="MMCOA_FONTSIZE_M" val="28.8"/>
  <p:tag name="MMCOA_FONTSIZE_S" val="12"/>
  <p:tag name="MMCOA_POSITION_L" val="72;121.09;107.79;543"/>
  <p:tag name="MMCOA_POSITION_M" val="72;122.36;33.639;543"/>
  <p:tag name="MMCOA_POSITION_S" val="72;120.40;21.448;543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30"/>
  <p:tag name="MMCOA_FONTSIZE_M" val="96"/>
  <p:tag name="MMCOA_FONTSIZE_S" val="80"/>
  <p:tag name="MMCOA_POSITION_L" val="72;212.15;107150.52;543"/>
  <p:tag name="MMCOA_POSITION_M" val="72;152.41;192.58;543"/>
  <p:tag name="MMCOA_POSITION_S" val="72;134.18;249.81;543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97.5"/>
  <p:tag name="MMCOA_FONTSIZE_M" val="28.8"/>
  <p:tag name="MMCOA_FONTSIZE_S" val="12"/>
  <p:tag name="MMCOA_POSITION_L" val="72;121.09;107.79;543"/>
  <p:tag name="MMCOA_POSITION_M" val="72;122.36;33.639;543"/>
  <p:tag name="MMCOA_POSITION_S" val="72;120.40;21.448;543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30"/>
  <p:tag name="MMCOA_FONTSIZE_M" val="96"/>
  <p:tag name="MMCOA_FONTSIZE_S" val="80"/>
  <p:tag name="MMCOA_POSITION_L" val="72;212.15;107150.52;543"/>
  <p:tag name="MMCOA_POSITION_M" val="72;152.41;192.58;543"/>
  <p:tag name="MMCOA_POSITION_S" val="72;134.18;249.81;543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LIDESIZE" val="Size16x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LIDESIZE" val="Size16x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LIDESIZE" val="Size16x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LIDESIZE" val="Size16x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97.5"/>
  <p:tag name="MMCOA_FONTSIZE_M" val="28.8"/>
  <p:tag name="MMCOA_FONTSIZE_S" val="12"/>
  <p:tag name="MMCOA_POSITION_L" val="72;121.09;107.79;543"/>
  <p:tag name="MMCOA_POSITION_M" val="72;122.36;33.639;543"/>
  <p:tag name="MMCOA_POSITION_S" val="72;120.40;21.448;543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30"/>
  <p:tag name="MMCOA_FONTSIZE_M" val="96"/>
  <p:tag name="MMCOA_FONTSIZE_S" val="80"/>
  <p:tag name="MMCOA_POSITION_L" val="72;212.15;107150.52;543"/>
  <p:tag name="MMCOA_POSITION_M" val="72;152.41;192.58;543"/>
  <p:tag name="MMCOA_POSITION_S" val="72;134.18;249.81;543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97.5"/>
  <p:tag name="MMCOA_FONTSIZE_M" val="28.8"/>
  <p:tag name="MMCOA_FONTSIZE_S" val="12"/>
  <p:tag name="MMCOA_POSITION_L" val="72;121.09;107.79;543"/>
  <p:tag name="MMCOA_POSITION_M" val="72;122.36;33.639;543"/>
  <p:tag name="MMCOA_POSITION_S" val="72;120.40;21.448;543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30"/>
  <p:tag name="MMCOA_FONTSIZE_M" val="96"/>
  <p:tag name="MMCOA_FONTSIZE_S" val="80"/>
  <p:tag name="MMCOA_POSITION_L" val="72;212.15;107150.52;543"/>
  <p:tag name="MMCOA_POSITION_M" val="72;152.41;192.58;543"/>
  <p:tag name="MMCOA_POSITION_S" val="72;134.18;249.81;543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97.5"/>
  <p:tag name="MMCOA_FONTSIZE_M" val="28.8"/>
  <p:tag name="MMCOA_FONTSIZE_S" val="12"/>
  <p:tag name="MMCOA_POSITION_L" val="72;121.09;107.79;543"/>
  <p:tag name="MMCOA_POSITION_M" val="72;122.36;33.639;543"/>
  <p:tag name="MMCOA_POSITION_S" val="72;120.40;21.448;543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30"/>
  <p:tag name="MMCOA_FONTSIZE_M" val="96"/>
  <p:tag name="MMCOA_FONTSIZE_S" val="80"/>
  <p:tag name="MMCOA_POSITION_L" val="72;212.15;107150.52;543"/>
  <p:tag name="MMCOA_POSITION_M" val="72;152.41;192.58;543"/>
  <p:tag name="MMCOA_POSITION_S" val="72;134.18;249.81;543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97.5"/>
  <p:tag name="MMCOA_FONTSIZE_M" val="28.8"/>
  <p:tag name="MMCOA_FONTSIZE_S" val="12"/>
  <p:tag name="MMCOA_POSITION_L" val="72;121.09;107.79;543"/>
  <p:tag name="MMCOA_POSITION_M" val="72;122.36;33.639;543"/>
  <p:tag name="MMCOA_POSITION_S" val="72;120.40;21.448;543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30"/>
  <p:tag name="MMCOA_FONTSIZE_M" val="96"/>
  <p:tag name="MMCOA_FONTSIZE_S" val="80"/>
  <p:tag name="MMCOA_POSITION_L" val="72;212.15;107150.52;543"/>
  <p:tag name="MMCOA_POSITION_M" val="72;152.41;192.58;543"/>
  <p:tag name="MMCOA_POSITION_S" val="72;134.18;249.81;543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Custom 59">
      <a:dk1>
        <a:srgbClr val="000000"/>
      </a:dk1>
      <a:lt1>
        <a:sysClr val="window" lastClr="FFFFFF"/>
      </a:lt1>
      <a:dk2>
        <a:srgbClr val="8439BD"/>
      </a:dk2>
      <a:lt2>
        <a:srgbClr val="FFFFFF"/>
      </a:lt2>
      <a:accent1>
        <a:srgbClr val="0EABB7"/>
      </a:accent1>
      <a:accent2>
        <a:srgbClr val="4868E5"/>
      </a:accent2>
      <a:accent3>
        <a:srgbClr val="20A472"/>
      </a:accent3>
      <a:accent4>
        <a:srgbClr val="B13DC8"/>
      </a:accent4>
      <a:accent5>
        <a:srgbClr val="172DA6"/>
      </a:accent5>
      <a:accent6>
        <a:srgbClr val="00B0F0"/>
      </a:accent6>
      <a:hlink>
        <a:srgbClr val="00B0F0"/>
      </a:hlink>
      <a:folHlink>
        <a:srgbClr val="B036B3"/>
      </a:folHlink>
    </a:clrScheme>
    <a:fontScheme name="Custom 26">
      <a:majorFont>
        <a:latin typeface="Speak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0137_TF00283905_Win32" id="{E98DF5B6-D7E0-4D4E-B6C3-FECB299540A7}" vid="{6E46ED68-C656-4EE4-920C-CD353D9DB388}"/>
    </a:ext>
  </a:extLst>
</a:theme>
</file>

<file path=ppt/theme/theme3.xml><?xml version="1.0" encoding="utf-8"?>
<a:theme xmlns:a="http://schemas.openxmlformats.org/drawingml/2006/main" name="1_WTB">
  <a:themeElements>
    <a:clrScheme name="Custom 1">
      <a:dk1>
        <a:srgbClr val="003865"/>
      </a:dk1>
      <a:lt1>
        <a:srgbClr val="FFFFFF"/>
      </a:lt1>
      <a:dk2>
        <a:srgbClr val="868D95"/>
      </a:dk2>
      <a:lt2>
        <a:srgbClr val="B9BFC7"/>
      </a:lt2>
      <a:accent1>
        <a:srgbClr val="009DE0"/>
      </a:accent1>
      <a:accent2>
        <a:srgbClr val="00AC41"/>
      </a:accent2>
      <a:accent3>
        <a:srgbClr val="8246AF"/>
      </a:accent3>
      <a:accent4>
        <a:srgbClr val="00968F"/>
      </a:accent4>
      <a:accent5>
        <a:srgbClr val="0077A0"/>
      </a:accent5>
      <a:accent6>
        <a:srgbClr val="EE3D8B"/>
      </a:accent6>
      <a:hlink>
        <a:srgbClr val="003865"/>
      </a:hlink>
      <a:folHlink>
        <a:srgbClr val="009DE0"/>
      </a:folHlink>
    </a:clrScheme>
    <a:fontScheme name="Mercer 2020 Brand">
      <a:majorFont>
        <a:latin typeface="Grifo S"/>
        <a:ea typeface=""/>
        <a:cs typeface=""/>
      </a:majorFont>
      <a:minorFont>
        <a:latin typeface="Mu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 anchor="t" anchorCtr="0">
        <a:noAutofit/>
      </a:bodyPr>
      <a:lstStyle>
        <a:defPPr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R2020.Classic16x9.potx" id="{B23C47F8-2CED-4820-AA2F-7CCF0648E02C}" vid="{847986C7-6D9C-46C2-BED5-13A4D42FC83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1282</Words>
  <Application>Microsoft Office PowerPoint</Application>
  <PresentationFormat>Widescreen</PresentationFormat>
  <Paragraphs>370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Aptos</vt:lpstr>
      <vt:lpstr>Aptos Display</vt:lpstr>
      <vt:lpstr>Arial</vt:lpstr>
      <vt:lpstr>Avenir Next LT Pro Light</vt:lpstr>
      <vt:lpstr>Calibri</vt:lpstr>
      <vt:lpstr>Grifo S</vt:lpstr>
      <vt:lpstr>Mute</vt:lpstr>
      <vt:lpstr>Mute Light</vt:lpstr>
      <vt:lpstr>Speak Pro</vt:lpstr>
      <vt:lpstr>Symbol</vt:lpstr>
      <vt:lpstr>Office Theme</vt:lpstr>
      <vt:lpstr>1_Office Theme</vt:lpstr>
      <vt:lpstr>1_WTB</vt:lpstr>
      <vt:lpstr>PowerPoint Presentation</vt:lpstr>
      <vt:lpstr>Meet the Bupa  MMB Team</vt:lpstr>
      <vt:lpstr>Intermediary Distribution </vt:lpstr>
      <vt:lpstr>Corporate</vt:lpstr>
      <vt:lpstr>Commercial</vt:lpstr>
      <vt:lpstr>Clinics</vt:lpstr>
      <vt:lpstr>Contact sheet</vt:lpstr>
      <vt:lpstr>PowerPoint Presentation</vt:lpstr>
    </vt:vector>
  </TitlesOfParts>
  <Company>Bupa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MMB team structure</dc:title>
  <dc:creator>Amanda King-Smith</dc:creator>
  <cp:lastModifiedBy>Robert Johnson (BHW)</cp:lastModifiedBy>
  <cp:revision>28</cp:revision>
  <dcterms:created xsi:type="dcterms:W3CDTF">2024-07-17T12:13:36Z</dcterms:created>
  <dcterms:modified xsi:type="dcterms:W3CDTF">2025-02-04T21:24:16Z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dbe1af3-6323-4f56-9271-8eead9599d8b_Enabled">
    <vt:lpwstr>true</vt:lpwstr>
  </property>
  <property fmtid="{D5CDD505-2E9C-101B-9397-08002B2CF9AE}" pid="3" name="MSIP_Label_0dbe1af3-6323-4f56-9271-8eead9599d8b_SetDate">
    <vt:lpwstr>2024-07-17T12:18:49Z</vt:lpwstr>
  </property>
  <property fmtid="{D5CDD505-2E9C-101B-9397-08002B2CF9AE}" pid="4" name="MSIP_Label_0dbe1af3-6323-4f56-9271-8eead9599d8b_Method">
    <vt:lpwstr>Privileged</vt:lpwstr>
  </property>
  <property fmtid="{D5CDD505-2E9C-101B-9397-08002B2CF9AE}" pid="5" name="MSIP_Label_0dbe1af3-6323-4f56-9271-8eead9599d8b_Name">
    <vt:lpwstr>Business Use Only</vt:lpwstr>
  </property>
  <property fmtid="{D5CDD505-2E9C-101B-9397-08002B2CF9AE}" pid="6" name="MSIP_Label_0dbe1af3-6323-4f56-9271-8eead9599d8b_SiteId">
    <vt:lpwstr>02af5f5e-dd71-4056-8090-3e7b436a65db</vt:lpwstr>
  </property>
  <property fmtid="{D5CDD505-2E9C-101B-9397-08002B2CF9AE}" pid="7" name="MSIP_Label_0dbe1af3-6323-4f56-9271-8eead9599d8b_ActionId">
    <vt:lpwstr>8e721b04-3097-483e-aec2-ff0907073af8</vt:lpwstr>
  </property>
  <property fmtid="{D5CDD505-2E9C-101B-9397-08002B2CF9AE}" pid="8" name="MSIP_Label_0dbe1af3-6323-4f56-9271-8eead9599d8b_ContentBits">
    <vt:lpwstr>0</vt:lpwstr>
  </property>
</Properties>
</file>